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439" r:id="rId3"/>
    <p:sldId id="419" r:id="rId4"/>
    <p:sldId id="438" r:id="rId5"/>
    <p:sldId id="420" r:id="rId6"/>
    <p:sldId id="421" r:id="rId7"/>
    <p:sldId id="422" r:id="rId8"/>
    <p:sldId id="423" r:id="rId9"/>
    <p:sldId id="425" r:id="rId10"/>
    <p:sldId id="437" r:id="rId11"/>
    <p:sldId id="426" r:id="rId12"/>
    <p:sldId id="427" r:id="rId13"/>
    <p:sldId id="428" r:id="rId14"/>
    <p:sldId id="429" r:id="rId15"/>
    <p:sldId id="440" r:id="rId16"/>
    <p:sldId id="430" r:id="rId17"/>
    <p:sldId id="424" r:id="rId18"/>
    <p:sldId id="304" r:id="rId19"/>
    <p:sldId id="443" r:id="rId20"/>
    <p:sldId id="393" r:id="rId21"/>
    <p:sldId id="444" r:id="rId22"/>
    <p:sldId id="436" r:id="rId23"/>
    <p:sldId id="445" r:id="rId24"/>
    <p:sldId id="417" r:id="rId25"/>
    <p:sldId id="383" r:id="rId26"/>
    <p:sldId id="411" r:id="rId27"/>
    <p:sldId id="412" r:id="rId28"/>
    <p:sldId id="408" r:id="rId29"/>
    <p:sldId id="385" r:id="rId30"/>
    <p:sldId id="435" r:id="rId31"/>
    <p:sldId id="410" r:id="rId32"/>
    <p:sldId id="413" r:id="rId33"/>
    <p:sldId id="391" r:id="rId34"/>
    <p:sldId id="389" r:id="rId35"/>
    <p:sldId id="388" r:id="rId36"/>
    <p:sldId id="387" r:id="rId37"/>
    <p:sldId id="390" r:id="rId38"/>
    <p:sldId id="392" r:id="rId39"/>
    <p:sldId id="407" r:id="rId40"/>
    <p:sldId id="416" r:id="rId41"/>
    <p:sldId id="446" r:id="rId42"/>
    <p:sldId id="357" r:id="rId4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6600"/>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90" autoAdjust="0"/>
    <p:restoredTop sz="73702" autoAdjust="0"/>
  </p:normalViewPr>
  <p:slideViewPr>
    <p:cSldViewPr snapToGrid="0">
      <p:cViewPr varScale="1">
        <p:scale>
          <a:sx n="90" d="100"/>
          <a:sy n="90" d="100"/>
        </p:scale>
        <p:origin x="-1050" y="-108"/>
      </p:cViewPr>
      <p:guideLst>
        <p:guide orient="horz" pos="2160"/>
        <p:guide pos="3840"/>
      </p:guideLst>
    </p:cSldViewPr>
  </p:slideViewPr>
  <p:outlineViewPr>
    <p:cViewPr>
      <p:scale>
        <a:sx n="33" d="100"/>
        <a:sy n="33" d="100"/>
      </p:scale>
      <p:origin x="0" y="-3558"/>
    </p:cViewPr>
  </p:outlineViewPr>
  <p:notesTextViewPr>
    <p:cViewPr>
      <p:scale>
        <a:sx n="1" d="1"/>
        <a:sy n="1" d="1"/>
      </p:scale>
      <p:origin x="0" y="0"/>
    </p:cViewPr>
  </p:notesTextViewPr>
  <p:sorterViewPr>
    <p:cViewPr>
      <p:scale>
        <a:sx n="100" d="100"/>
        <a:sy n="100" d="100"/>
      </p:scale>
      <p:origin x="0" y="-150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DE7B7-228F-4B29-A5F8-411EBCB45379}" type="datetimeFigureOut">
              <a:rPr kumimoji="1" lang="ja-JP" altLang="en-US" smtClean="0"/>
              <a:t>2015/11/11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6CE99-C9FC-4C40-B8E9-F66DC3CEF1FD}" type="slidenum">
              <a:rPr kumimoji="1" lang="ja-JP" altLang="en-US" smtClean="0"/>
              <a:t>‹#›</a:t>
            </a:fld>
            <a:endParaRPr kumimoji="1" lang="ja-JP" altLang="en-US"/>
          </a:p>
        </p:txBody>
      </p:sp>
    </p:spTree>
    <p:extLst>
      <p:ext uri="{BB962C8B-B14F-4D97-AF65-F5344CB8AC3E}">
        <p14:creationId xmlns:p14="http://schemas.microsoft.com/office/powerpoint/2010/main" val="37229249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2BB6CE99-C9FC-4C40-B8E9-F66DC3CEF1FD}" type="slidenum">
              <a:rPr kumimoji="1" lang="ja-JP" altLang="en-US" smtClean="0"/>
              <a:t>3</a:t>
            </a:fld>
            <a:endParaRPr kumimoji="1" lang="ja-JP" altLang="en-US"/>
          </a:p>
        </p:txBody>
      </p:sp>
    </p:spTree>
    <p:extLst>
      <p:ext uri="{BB962C8B-B14F-4D97-AF65-F5344CB8AC3E}">
        <p14:creationId xmlns:p14="http://schemas.microsoft.com/office/powerpoint/2010/main" val="2279823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B6CE99-C9FC-4C40-B8E9-F66DC3CEF1FD}" type="slidenum">
              <a:rPr kumimoji="1" lang="ja-JP" altLang="en-US" smtClean="0"/>
              <a:t>29</a:t>
            </a:fld>
            <a:endParaRPr kumimoji="1" lang="ja-JP" altLang="en-US"/>
          </a:p>
        </p:txBody>
      </p:sp>
    </p:spTree>
    <p:extLst>
      <p:ext uri="{BB962C8B-B14F-4D97-AF65-F5344CB8AC3E}">
        <p14:creationId xmlns:p14="http://schemas.microsoft.com/office/powerpoint/2010/main" val="229758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0B49292-FA2D-4DA5-9A13-5BE13A564869}" type="datetimeFigureOut">
              <a:rPr kumimoji="1" lang="ja-JP" altLang="en-US" smtClean="0"/>
              <a:t>2015/11/11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4246188-77F8-4211-8735-9787BE7C1974}" type="slidenum">
              <a:rPr kumimoji="1" lang="ja-JP" altLang="en-US" smtClean="0"/>
              <a:t>‹#›</a:t>
            </a:fld>
            <a:endParaRPr kumimoji="1" lang="ja-JP" altLang="en-US"/>
          </a:p>
        </p:txBody>
      </p:sp>
    </p:spTree>
    <p:extLst>
      <p:ext uri="{BB962C8B-B14F-4D97-AF65-F5344CB8AC3E}">
        <p14:creationId xmlns:p14="http://schemas.microsoft.com/office/powerpoint/2010/main" val="210084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0B49292-FA2D-4DA5-9A13-5BE13A564869}" type="datetimeFigureOut">
              <a:rPr kumimoji="1" lang="ja-JP" altLang="en-US" smtClean="0"/>
              <a:t>2015/11/11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4246188-77F8-4211-8735-9787BE7C1974}" type="slidenum">
              <a:rPr kumimoji="1" lang="ja-JP" altLang="en-US" smtClean="0"/>
              <a:t>‹#›</a:t>
            </a:fld>
            <a:endParaRPr kumimoji="1" lang="ja-JP" altLang="en-US"/>
          </a:p>
        </p:txBody>
      </p:sp>
    </p:spTree>
    <p:extLst>
      <p:ext uri="{BB962C8B-B14F-4D97-AF65-F5344CB8AC3E}">
        <p14:creationId xmlns:p14="http://schemas.microsoft.com/office/powerpoint/2010/main" val="198615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0B49292-FA2D-4DA5-9A13-5BE13A564869}" type="datetimeFigureOut">
              <a:rPr kumimoji="1" lang="ja-JP" altLang="en-US" smtClean="0"/>
              <a:t>2015/11/11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4246188-77F8-4211-8735-9787BE7C1974}" type="slidenum">
              <a:rPr kumimoji="1" lang="ja-JP" altLang="en-US" smtClean="0"/>
              <a:t>‹#›</a:t>
            </a:fld>
            <a:endParaRPr kumimoji="1" lang="ja-JP" altLang="en-US"/>
          </a:p>
        </p:txBody>
      </p:sp>
    </p:spTree>
    <p:extLst>
      <p:ext uri="{BB962C8B-B14F-4D97-AF65-F5344CB8AC3E}">
        <p14:creationId xmlns:p14="http://schemas.microsoft.com/office/powerpoint/2010/main" val="1315088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0B49292-FA2D-4DA5-9A13-5BE13A564869}" type="datetimeFigureOut">
              <a:rPr kumimoji="1" lang="ja-JP" altLang="en-US" smtClean="0"/>
              <a:t>2015/11/11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4246188-77F8-4211-8735-9787BE7C1974}" type="slidenum">
              <a:rPr kumimoji="1" lang="ja-JP" altLang="en-US" smtClean="0"/>
              <a:t>‹#›</a:t>
            </a:fld>
            <a:endParaRPr kumimoji="1" lang="ja-JP" altLang="en-US"/>
          </a:p>
        </p:txBody>
      </p:sp>
    </p:spTree>
    <p:extLst>
      <p:ext uri="{BB962C8B-B14F-4D97-AF65-F5344CB8AC3E}">
        <p14:creationId xmlns:p14="http://schemas.microsoft.com/office/powerpoint/2010/main" val="1038059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0B49292-FA2D-4DA5-9A13-5BE13A564869}" type="datetimeFigureOut">
              <a:rPr kumimoji="1" lang="ja-JP" altLang="en-US" smtClean="0"/>
              <a:t>2015/11/11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4246188-77F8-4211-8735-9787BE7C1974}" type="slidenum">
              <a:rPr kumimoji="1" lang="ja-JP" altLang="en-US" smtClean="0"/>
              <a:t>‹#›</a:t>
            </a:fld>
            <a:endParaRPr kumimoji="1" lang="ja-JP" altLang="en-US"/>
          </a:p>
        </p:txBody>
      </p:sp>
    </p:spTree>
    <p:extLst>
      <p:ext uri="{BB962C8B-B14F-4D97-AF65-F5344CB8AC3E}">
        <p14:creationId xmlns:p14="http://schemas.microsoft.com/office/powerpoint/2010/main" val="1052028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0B49292-FA2D-4DA5-9A13-5BE13A564869}" type="datetimeFigureOut">
              <a:rPr kumimoji="1" lang="ja-JP" altLang="en-US" smtClean="0"/>
              <a:t>2015/11/11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4246188-77F8-4211-8735-9787BE7C1974}" type="slidenum">
              <a:rPr kumimoji="1" lang="ja-JP" altLang="en-US" smtClean="0"/>
              <a:t>‹#›</a:t>
            </a:fld>
            <a:endParaRPr kumimoji="1" lang="ja-JP" altLang="en-US"/>
          </a:p>
        </p:txBody>
      </p:sp>
    </p:spTree>
    <p:extLst>
      <p:ext uri="{BB962C8B-B14F-4D97-AF65-F5344CB8AC3E}">
        <p14:creationId xmlns:p14="http://schemas.microsoft.com/office/powerpoint/2010/main" val="106177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0B49292-FA2D-4DA5-9A13-5BE13A564869}" type="datetimeFigureOut">
              <a:rPr kumimoji="1" lang="ja-JP" altLang="en-US" smtClean="0"/>
              <a:t>2015/11/11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4246188-77F8-4211-8735-9787BE7C1974}" type="slidenum">
              <a:rPr kumimoji="1" lang="ja-JP" altLang="en-US" smtClean="0"/>
              <a:t>‹#›</a:t>
            </a:fld>
            <a:endParaRPr kumimoji="1" lang="ja-JP" altLang="en-US"/>
          </a:p>
        </p:txBody>
      </p:sp>
    </p:spTree>
    <p:extLst>
      <p:ext uri="{BB962C8B-B14F-4D97-AF65-F5344CB8AC3E}">
        <p14:creationId xmlns:p14="http://schemas.microsoft.com/office/powerpoint/2010/main" val="381007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0B49292-FA2D-4DA5-9A13-5BE13A564869}" type="datetimeFigureOut">
              <a:rPr kumimoji="1" lang="ja-JP" altLang="en-US" smtClean="0"/>
              <a:t>2015/11/11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4246188-77F8-4211-8735-9787BE7C1974}" type="slidenum">
              <a:rPr kumimoji="1" lang="ja-JP" altLang="en-US" smtClean="0"/>
              <a:t>‹#›</a:t>
            </a:fld>
            <a:endParaRPr kumimoji="1" lang="ja-JP" altLang="en-US"/>
          </a:p>
        </p:txBody>
      </p:sp>
    </p:spTree>
    <p:extLst>
      <p:ext uri="{BB962C8B-B14F-4D97-AF65-F5344CB8AC3E}">
        <p14:creationId xmlns:p14="http://schemas.microsoft.com/office/powerpoint/2010/main" val="164633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0B49292-FA2D-4DA5-9A13-5BE13A564869}" type="datetimeFigureOut">
              <a:rPr kumimoji="1" lang="ja-JP" altLang="en-US" smtClean="0"/>
              <a:t>2015/11/11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4246188-77F8-4211-8735-9787BE7C1974}" type="slidenum">
              <a:rPr kumimoji="1" lang="ja-JP" altLang="en-US" smtClean="0"/>
              <a:t>‹#›</a:t>
            </a:fld>
            <a:endParaRPr kumimoji="1" lang="ja-JP" altLang="en-US"/>
          </a:p>
        </p:txBody>
      </p:sp>
    </p:spTree>
    <p:extLst>
      <p:ext uri="{BB962C8B-B14F-4D97-AF65-F5344CB8AC3E}">
        <p14:creationId xmlns:p14="http://schemas.microsoft.com/office/powerpoint/2010/main" val="359173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0B49292-FA2D-4DA5-9A13-5BE13A564869}" type="datetimeFigureOut">
              <a:rPr kumimoji="1" lang="ja-JP" altLang="en-US" smtClean="0"/>
              <a:t>2015/11/11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4246188-77F8-4211-8735-9787BE7C1974}" type="slidenum">
              <a:rPr kumimoji="1" lang="ja-JP" altLang="en-US" smtClean="0"/>
              <a:t>‹#›</a:t>
            </a:fld>
            <a:endParaRPr kumimoji="1" lang="ja-JP" altLang="en-US"/>
          </a:p>
        </p:txBody>
      </p:sp>
    </p:spTree>
    <p:extLst>
      <p:ext uri="{BB962C8B-B14F-4D97-AF65-F5344CB8AC3E}">
        <p14:creationId xmlns:p14="http://schemas.microsoft.com/office/powerpoint/2010/main" val="2907654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0B49292-FA2D-4DA5-9A13-5BE13A564869}" type="datetimeFigureOut">
              <a:rPr kumimoji="1" lang="ja-JP" altLang="en-US" smtClean="0"/>
              <a:t>2015/11/11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4246188-77F8-4211-8735-9787BE7C1974}" type="slidenum">
              <a:rPr kumimoji="1" lang="ja-JP" altLang="en-US" smtClean="0"/>
              <a:t>‹#›</a:t>
            </a:fld>
            <a:endParaRPr kumimoji="1" lang="ja-JP" altLang="en-US"/>
          </a:p>
        </p:txBody>
      </p:sp>
    </p:spTree>
    <p:extLst>
      <p:ext uri="{BB962C8B-B14F-4D97-AF65-F5344CB8AC3E}">
        <p14:creationId xmlns:p14="http://schemas.microsoft.com/office/powerpoint/2010/main" val="2296745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49292-FA2D-4DA5-9A13-5BE13A564869}" type="datetimeFigureOut">
              <a:rPr kumimoji="1" lang="ja-JP" altLang="en-US" smtClean="0"/>
              <a:t>2015/11/11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46188-77F8-4211-8735-9787BE7C1974}" type="slidenum">
              <a:rPr kumimoji="1" lang="ja-JP" altLang="en-US" smtClean="0"/>
              <a:t>‹#›</a:t>
            </a:fld>
            <a:endParaRPr kumimoji="1" lang="ja-JP" altLang="en-US"/>
          </a:p>
        </p:txBody>
      </p:sp>
    </p:spTree>
    <p:extLst>
      <p:ext uri="{BB962C8B-B14F-4D97-AF65-F5344CB8AC3E}">
        <p14:creationId xmlns:p14="http://schemas.microsoft.com/office/powerpoint/2010/main" val="3017920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9" y="1586214"/>
            <a:ext cx="10058400" cy="2346960"/>
          </a:xfrm>
          <a:prstGeom prst="rect">
            <a:avLst/>
          </a:prstGeom>
        </p:spPr>
      </p:pic>
      <p:sp>
        <p:nvSpPr>
          <p:cNvPr id="7" name="テキスト ボックス 6"/>
          <p:cNvSpPr txBox="1"/>
          <p:nvPr/>
        </p:nvSpPr>
        <p:spPr>
          <a:xfrm>
            <a:off x="1653515" y="4081099"/>
            <a:ext cx="9028434" cy="461665"/>
          </a:xfrm>
          <a:prstGeom prst="rect">
            <a:avLst/>
          </a:prstGeom>
          <a:noFill/>
        </p:spPr>
        <p:txBody>
          <a:bodyPr wrap="none" rtlCol="0">
            <a:spAutoFit/>
          </a:bodyPr>
          <a:lstStyle/>
          <a:p>
            <a:pPr algn="ctr"/>
            <a:r>
              <a:rPr lang="ja-JP" altLang="en-US" sz="2400" dirty="0">
                <a:latin typeface="HGP創英角ｺﾞｼｯｸUB" panose="020B0900000000000000" pitchFamily="50" charset="-128"/>
                <a:ea typeface="HGP創英角ｺﾞｼｯｸUB" panose="020B0900000000000000" pitchFamily="50" charset="-128"/>
              </a:rPr>
              <a:t>オープンソースＣＭＳ「シラサギ」とオープンデータプラグインのご紹介</a:t>
            </a:r>
          </a:p>
        </p:txBody>
      </p:sp>
    </p:spTree>
    <p:extLst>
      <p:ext uri="{BB962C8B-B14F-4D97-AF65-F5344CB8AC3E}">
        <p14:creationId xmlns:p14="http://schemas.microsoft.com/office/powerpoint/2010/main" val="386249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a:buFont typeface="Wingdings" panose="05000000000000000000" pitchFamily="2" charset="2"/>
              <a:buChar char="p"/>
            </a:pPr>
            <a:r>
              <a:rPr kumimoji="1" lang="ja-JP" altLang="en-US" dirty="0" smtClean="0">
                <a:solidFill>
                  <a:schemeClr val="bg1">
                    <a:lumMod val="75000"/>
                  </a:schemeClr>
                </a:solidFill>
              </a:rPr>
              <a:t> 会社紹介</a:t>
            </a:r>
            <a:endParaRPr kumimoji="1" lang="en-US" altLang="ja-JP" dirty="0" smtClean="0">
              <a:solidFill>
                <a:schemeClr val="bg1">
                  <a:lumMod val="75000"/>
                </a:schemeClr>
              </a:solidFill>
            </a:endParaRPr>
          </a:p>
          <a:p>
            <a:pPr>
              <a:buFont typeface="Wingdings" panose="05000000000000000000" pitchFamily="2" charset="2"/>
              <a:buChar char="p"/>
            </a:pPr>
            <a:r>
              <a:rPr kumimoji="1" lang="en-US" altLang="ja-JP" dirty="0" smtClean="0">
                <a:solidFill>
                  <a:schemeClr val="bg1">
                    <a:lumMod val="75000"/>
                  </a:schemeClr>
                </a:solidFill>
              </a:rPr>
              <a:t> </a:t>
            </a:r>
            <a:r>
              <a:rPr kumimoji="1" lang="ja-JP" altLang="en-US" dirty="0" smtClean="0">
                <a:solidFill>
                  <a:schemeClr val="bg1">
                    <a:lumMod val="75000"/>
                  </a:schemeClr>
                </a:solidFill>
              </a:rPr>
              <a:t>「シラサギ」の紹介</a:t>
            </a:r>
            <a:endParaRPr kumimoji="1" lang="en-US" altLang="ja-JP" dirty="0" smtClean="0">
              <a:solidFill>
                <a:schemeClr val="bg1">
                  <a:lumMod val="75000"/>
                </a:schemeClr>
              </a:solidFill>
            </a:endParaRPr>
          </a:p>
          <a:p>
            <a:pPr>
              <a:buFont typeface="Wingdings" panose="05000000000000000000" pitchFamily="2" charset="2"/>
              <a:buChar char="p"/>
            </a:pPr>
            <a:r>
              <a:rPr lang="en-US" altLang="ja-JP" dirty="0"/>
              <a:t> </a:t>
            </a:r>
            <a:r>
              <a:rPr lang="ja-JP" altLang="en-US" dirty="0"/>
              <a:t>「シラサギ」の</a:t>
            </a:r>
            <a:r>
              <a:rPr lang="en-US" altLang="ja-JP" dirty="0" smtClean="0"/>
              <a:t>CMS</a:t>
            </a:r>
            <a:r>
              <a:rPr lang="ja-JP" altLang="en-US" dirty="0" smtClean="0"/>
              <a:t>の紹介</a:t>
            </a:r>
            <a:endParaRPr lang="en-US" altLang="ja-JP" dirty="0" smtClean="0"/>
          </a:p>
          <a:p>
            <a:pPr>
              <a:buFont typeface="Wingdings" panose="05000000000000000000" pitchFamily="2" charset="2"/>
              <a:buChar char="p"/>
            </a:pPr>
            <a:r>
              <a:rPr kumimoji="1" lang="en-US" altLang="ja-JP" dirty="0">
                <a:solidFill>
                  <a:schemeClr val="bg1">
                    <a:lumMod val="75000"/>
                  </a:schemeClr>
                </a:solidFill>
              </a:rPr>
              <a:t> </a:t>
            </a:r>
            <a:r>
              <a:rPr kumimoji="1" lang="ja-JP" altLang="en-US" dirty="0" smtClean="0">
                <a:solidFill>
                  <a:schemeClr val="bg1">
                    <a:lumMod val="75000"/>
                  </a:schemeClr>
                </a:solidFill>
              </a:rPr>
              <a:t>オープンデータプラグインの紹介</a:t>
            </a:r>
            <a:endParaRPr kumimoji="1" lang="en-US" altLang="ja-JP" dirty="0" smtClean="0">
              <a:solidFill>
                <a:schemeClr val="bg1">
                  <a:lumMod val="75000"/>
                </a:schemeClr>
              </a:solidFill>
            </a:endParaRPr>
          </a:p>
          <a:p>
            <a:pPr>
              <a:buFont typeface="Wingdings" panose="05000000000000000000" pitchFamily="2" charset="2"/>
              <a:buChar char="p"/>
            </a:pPr>
            <a:r>
              <a:rPr lang="ja-JP" altLang="en-US" dirty="0" smtClean="0">
                <a:solidFill>
                  <a:schemeClr val="bg1">
                    <a:lumMod val="75000"/>
                  </a:schemeClr>
                </a:solidFill>
              </a:rPr>
              <a:t> 徳島県</a:t>
            </a:r>
            <a:r>
              <a:rPr lang="ja-JP" altLang="en-US" dirty="0">
                <a:solidFill>
                  <a:schemeClr val="bg1">
                    <a:lumMod val="75000"/>
                  </a:schemeClr>
                </a:solidFill>
              </a:rPr>
              <a:t>を通して見た、オープンデータの推進</a:t>
            </a:r>
            <a:endParaRPr kumimoji="1" lang="ja-JP" altLang="en-US" dirty="0">
              <a:solidFill>
                <a:schemeClr val="bg1">
                  <a:lumMod val="75000"/>
                </a:schemeClr>
              </a:solidFill>
            </a:endParaRPr>
          </a:p>
        </p:txBody>
      </p:sp>
      <p:cxnSp>
        <p:nvCxnSpPr>
          <p:cNvPr id="4" name="直線コネクタ 3"/>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9" y="4508567"/>
            <a:ext cx="6939279" cy="1619165"/>
          </a:xfrm>
          <a:prstGeom prst="rect">
            <a:avLst/>
          </a:prstGeom>
        </p:spPr>
      </p:pic>
      <p:cxnSp>
        <p:nvCxnSpPr>
          <p:cNvPr id="6" name="直線コネクタ 5"/>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255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3387466"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ＣＭＳアプリケーション</a:t>
            </a:r>
            <a:endParaRPr lang="ja-JP" altLang="en-US" sz="2800" dirty="0"/>
          </a:p>
        </p:txBody>
      </p:sp>
      <p:sp>
        <p:nvSpPr>
          <p:cNvPr id="8" name="テキスト ボックス 7"/>
          <p:cNvSpPr txBox="1"/>
          <p:nvPr/>
        </p:nvSpPr>
        <p:spPr>
          <a:xfrm>
            <a:off x="182943" y="4808789"/>
            <a:ext cx="12189555" cy="1200329"/>
          </a:xfrm>
          <a:prstGeom prst="rect">
            <a:avLst/>
          </a:prstGeom>
          <a:noFill/>
        </p:spPr>
        <p:txBody>
          <a:bodyPr wrap="none" rtlCol="0">
            <a:spAutoFit/>
          </a:bodyPr>
          <a:lstStyle/>
          <a:p>
            <a:r>
              <a:rPr lang="ja-JP" altLang="en-US" sz="2400" dirty="0" smtClean="0">
                <a:latin typeface="+mn-ea"/>
              </a:rPr>
              <a:t>シラサギのコアとなる部分の設計は汎用ＳＮＳになっており、</a:t>
            </a:r>
            <a:r>
              <a:rPr lang="ja-JP" altLang="en-US" sz="2400" dirty="0">
                <a:latin typeface="+mn-ea"/>
              </a:rPr>
              <a:t>Ｗｅｂアプリ開発</a:t>
            </a:r>
            <a:r>
              <a:rPr lang="ja-JP" altLang="en-US" sz="2400" dirty="0" smtClean="0">
                <a:latin typeface="+mn-ea"/>
              </a:rPr>
              <a:t>プラットフォーム</a:t>
            </a:r>
            <a:endParaRPr lang="en-US" altLang="ja-JP" sz="2400" dirty="0" smtClean="0">
              <a:latin typeface="+mn-ea"/>
            </a:endParaRPr>
          </a:p>
          <a:p>
            <a:r>
              <a:rPr lang="ja-JP" altLang="en-US" sz="2400" dirty="0" smtClean="0">
                <a:latin typeface="+mn-ea"/>
              </a:rPr>
              <a:t>と</a:t>
            </a:r>
            <a:r>
              <a:rPr lang="ja-JP" altLang="en-US" sz="2400" dirty="0">
                <a:latin typeface="+mn-ea"/>
              </a:rPr>
              <a:t>して利用できます。</a:t>
            </a:r>
            <a:endParaRPr lang="en-US" altLang="ja-JP" sz="2400" dirty="0">
              <a:latin typeface="+mn-ea"/>
            </a:endParaRPr>
          </a:p>
          <a:p>
            <a:r>
              <a:rPr kumimoji="1" lang="ja-JP" altLang="en-US" sz="2400" dirty="0" smtClean="0">
                <a:latin typeface="+mn-ea"/>
              </a:rPr>
              <a:t>現在は、そのプラットフォーム上でＣＭＳアプリケーションが稼働しています。</a:t>
            </a:r>
            <a:endParaRPr kumimoji="1" lang="en-US" altLang="ja-JP" sz="2400" dirty="0">
              <a:latin typeface="+mn-ea"/>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652" y="932484"/>
            <a:ext cx="9883087" cy="3660918"/>
          </a:xfrm>
          <a:prstGeom prst="rect">
            <a:avLst/>
          </a:prstGeom>
        </p:spPr>
      </p:pic>
    </p:spTree>
    <p:extLst>
      <p:ext uri="{BB962C8B-B14F-4D97-AF65-F5344CB8AC3E}">
        <p14:creationId xmlns:p14="http://schemas.microsoft.com/office/powerpoint/2010/main" val="1209235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1821332"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初期データ</a:t>
            </a:r>
            <a:endParaRPr lang="ja-JP" altLang="en-US" sz="2800" dirty="0">
              <a:latin typeface="HGP創英角ｺﾞｼｯｸUB" panose="020B0900000000000000" pitchFamily="50" charset="-128"/>
              <a:ea typeface="HGP創英角ｺﾞｼｯｸUB" panose="020B0900000000000000"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795" y="1063272"/>
            <a:ext cx="2844508" cy="4191774"/>
          </a:xfrm>
          <a:prstGeom prst="rect">
            <a:avLst/>
          </a:prstGeom>
          <a:ln>
            <a:solidFill>
              <a:schemeClr val="tx1"/>
            </a:solidFill>
          </a:ln>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0746" y="2178304"/>
            <a:ext cx="3062438" cy="3840597"/>
          </a:xfrm>
          <a:prstGeom prst="rect">
            <a:avLst/>
          </a:prstGeom>
          <a:ln w="12700">
            <a:solidFill>
              <a:schemeClr val="tx1"/>
            </a:solidFill>
          </a:ln>
        </p:spPr>
      </p:pic>
      <p:sp>
        <p:nvSpPr>
          <p:cNvPr id="8" name="テキスト ボックス 7"/>
          <p:cNvSpPr txBox="1"/>
          <p:nvPr/>
        </p:nvSpPr>
        <p:spPr>
          <a:xfrm>
            <a:off x="5226851" y="933577"/>
            <a:ext cx="6896440" cy="3785652"/>
          </a:xfrm>
          <a:prstGeom prst="rect">
            <a:avLst/>
          </a:prstGeom>
          <a:noFill/>
        </p:spPr>
        <p:txBody>
          <a:bodyPr wrap="none" rtlCol="0">
            <a:spAutoFit/>
          </a:bodyPr>
          <a:lstStyle/>
          <a:p>
            <a:r>
              <a:rPr kumimoji="1" lang="ja-JP" altLang="en-US" sz="2400" dirty="0" smtClean="0">
                <a:latin typeface="+mn-ea"/>
              </a:rPr>
              <a:t>市町村向けの自治体サンプルデータ、企業サンプル</a:t>
            </a:r>
            <a:endParaRPr kumimoji="1" lang="en-US" altLang="ja-JP" sz="2400" dirty="0" smtClean="0">
              <a:latin typeface="+mn-ea"/>
            </a:endParaRPr>
          </a:p>
          <a:p>
            <a:r>
              <a:rPr kumimoji="1" lang="ja-JP" altLang="en-US" sz="2400" dirty="0" smtClean="0">
                <a:latin typeface="+mn-ea"/>
              </a:rPr>
              <a:t>データを初期データとして提供しています。</a:t>
            </a:r>
            <a:endParaRPr kumimoji="1" lang="en-US" altLang="ja-JP" sz="2400" dirty="0" smtClean="0">
              <a:latin typeface="+mn-ea"/>
            </a:endParaRPr>
          </a:p>
          <a:p>
            <a:endParaRPr lang="en-US" altLang="ja-JP" sz="2400" dirty="0">
              <a:latin typeface="+mn-ea"/>
            </a:endParaRPr>
          </a:p>
          <a:p>
            <a:r>
              <a:rPr lang="ja-JP" altLang="en-US" sz="2400" dirty="0" smtClean="0">
                <a:latin typeface="+mn-ea"/>
              </a:rPr>
              <a:t>インストール時に初期データを切り替えられます。</a:t>
            </a:r>
            <a:endParaRPr lang="en-US" altLang="ja-JP" sz="2400" dirty="0" smtClean="0">
              <a:latin typeface="+mn-ea"/>
            </a:endParaRPr>
          </a:p>
          <a:p>
            <a:endParaRPr lang="en-US" altLang="ja-JP" sz="2400" dirty="0" smtClean="0">
              <a:latin typeface="+mn-ea"/>
            </a:endParaRPr>
          </a:p>
          <a:p>
            <a:r>
              <a:rPr lang="ja-JP" altLang="en-US" sz="2400" dirty="0" smtClean="0">
                <a:latin typeface="+mn-ea"/>
              </a:rPr>
              <a:t>今後も様々なサンプルデータを提供していきます。</a:t>
            </a:r>
            <a:endParaRPr lang="en-US" altLang="ja-JP" sz="2400" dirty="0">
              <a:latin typeface="+mn-ea"/>
            </a:endParaRPr>
          </a:p>
          <a:p>
            <a:r>
              <a:rPr lang="ja-JP" altLang="en-US" sz="2400" dirty="0" smtClean="0">
                <a:latin typeface="+mn-ea"/>
              </a:rPr>
              <a:t>・</a:t>
            </a:r>
            <a:r>
              <a:rPr lang="ja-JP" altLang="en-US" sz="2400" dirty="0">
                <a:latin typeface="+mn-ea"/>
              </a:rPr>
              <a:t>子育てサイトサンプル</a:t>
            </a:r>
            <a:endParaRPr lang="en-US" altLang="ja-JP" sz="2400" dirty="0">
              <a:latin typeface="+mn-ea"/>
            </a:endParaRPr>
          </a:p>
          <a:p>
            <a:r>
              <a:rPr kumimoji="1" lang="ja-JP" altLang="en-US" sz="2400" dirty="0" smtClean="0">
                <a:latin typeface="+mn-ea"/>
              </a:rPr>
              <a:t>・大学サンプル</a:t>
            </a:r>
            <a:endParaRPr kumimoji="1" lang="en-US" altLang="ja-JP" sz="2400" dirty="0" smtClean="0">
              <a:latin typeface="+mn-ea"/>
            </a:endParaRPr>
          </a:p>
          <a:p>
            <a:r>
              <a:rPr kumimoji="1" lang="ja-JP" altLang="en-US" sz="2400" dirty="0" smtClean="0">
                <a:latin typeface="+mn-ea"/>
              </a:rPr>
              <a:t>・県向け自治体サンプル</a:t>
            </a:r>
            <a:endParaRPr kumimoji="1" lang="en-US" altLang="ja-JP" sz="2400" dirty="0" smtClean="0">
              <a:latin typeface="+mn-ea"/>
            </a:endParaRPr>
          </a:p>
          <a:p>
            <a:r>
              <a:rPr lang="ja-JP" altLang="en-US" sz="2400" dirty="0" smtClean="0">
                <a:latin typeface="+mn-ea"/>
              </a:rPr>
              <a:t>な</a:t>
            </a:r>
            <a:r>
              <a:rPr lang="ja-JP" altLang="en-US" sz="2400" dirty="0">
                <a:latin typeface="+mn-ea"/>
              </a:rPr>
              <a:t>ど</a:t>
            </a:r>
            <a:endParaRPr kumimoji="1" lang="ja-JP" altLang="en-US" sz="2400" dirty="0">
              <a:latin typeface="+mn-ea"/>
            </a:endParaRPr>
          </a:p>
        </p:txBody>
      </p:sp>
    </p:spTree>
    <p:extLst>
      <p:ext uri="{BB962C8B-B14F-4D97-AF65-F5344CB8AC3E}">
        <p14:creationId xmlns:p14="http://schemas.microsoft.com/office/powerpoint/2010/main" val="1239880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6320961"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初期データを使ったホームページ作成（１）</a:t>
            </a:r>
            <a:endParaRPr lang="ja-JP" altLang="en-US" sz="2800" dirty="0"/>
          </a:p>
        </p:txBody>
      </p:sp>
      <p:sp>
        <p:nvSpPr>
          <p:cNvPr id="12" name="テキスト ボックス 11"/>
          <p:cNvSpPr txBox="1"/>
          <p:nvPr/>
        </p:nvSpPr>
        <p:spPr>
          <a:xfrm>
            <a:off x="1309349" y="5729817"/>
            <a:ext cx="3706464" cy="461665"/>
          </a:xfrm>
          <a:prstGeom prst="rect">
            <a:avLst/>
          </a:prstGeom>
          <a:noFill/>
        </p:spPr>
        <p:txBody>
          <a:bodyPr wrap="none" rtlCol="0">
            <a:spAutoFit/>
          </a:bodyPr>
          <a:lstStyle/>
          <a:p>
            <a:r>
              <a:rPr kumimoji="1" lang="ja-JP" altLang="en-US" sz="2400" dirty="0" smtClean="0"/>
              <a:t>初期データ「企業サンプル」</a:t>
            </a:r>
            <a:endParaRPr kumimoji="1" lang="ja-JP" altLang="en-US" sz="2400" dirty="0"/>
          </a:p>
        </p:txBody>
      </p:sp>
      <p:sp>
        <p:nvSpPr>
          <p:cNvPr id="13" name="テキスト ボックス 12"/>
          <p:cNvSpPr txBox="1"/>
          <p:nvPr/>
        </p:nvSpPr>
        <p:spPr>
          <a:xfrm>
            <a:off x="7309836" y="5715046"/>
            <a:ext cx="3147015" cy="461665"/>
          </a:xfrm>
          <a:prstGeom prst="rect">
            <a:avLst/>
          </a:prstGeom>
          <a:noFill/>
        </p:spPr>
        <p:txBody>
          <a:bodyPr wrap="none" rtlCol="0">
            <a:spAutoFit/>
          </a:bodyPr>
          <a:lstStyle/>
          <a:p>
            <a:r>
              <a:rPr kumimoji="1" lang="ja-JP" altLang="en-US" sz="2400" dirty="0" smtClean="0"/>
              <a:t>企業向けホームページ</a:t>
            </a:r>
            <a:endParaRPr kumimoji="1" lang="ja-JP" altLang="en-US" sz="2400" dirty="0"/>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429" y="1058717"/>
            <a:ext cx="10058400" cy="4612261"/>
          </a:xfrm>
          <a:prstGeom prst="rect">
            <a:avLst/>
          </a:prstGeom>
        </p:spPr>
      </p:pic>
      <p:sp>
        <p:nvSpPr>
          <p:cNvPr id="3" name="テキスト ボックス 2"/>
          <p:cNvSpPr txBox="1"/>
          <p:nvPr/>
        </p:nvSpPr>
        <p:spPr>
          <a:xfrm>
            <a:off x="5235996" y="1279208"/>
            <a:ext cx="1468672" cy="1938992"/>
          </a:xfrm>
          <a:prstGeom prst="rect">
            <a:avLst/>
          </a:prstGeom>
          <a:noFill/>
        </p:spPr>
        <p:txBody>
          <a:bodyPr wrap="none" rtlCol="0">
            <a:spAutoFit/>
          </a:bodyPr>
          <a:lstStyle/>
          <a:p>
            <a:r>
              <a:rPr kumimoji="1" lang="ja-JP" altLang="en-US" sz="2400" dirty="0" smtClean="0"/>
              <a:t>ロゴ</a:t>
            </a:r>
            <a:endParaRPr kumimoji="1" lang="en-US" altLang="ja-JP" sz="2400" dirty="0" smtClean="0"/>
          </a:p>
          <a:p>
            <a:r>
              <a:rPr lang="ja-JP" altLang="en-US" sz="2400" dirty="0" smtClean="0"/>
              <a:t>写真</a:t>
            </a:r>
            <a:endParaRPr lang="en-US" altLang="ja-JP" sz="2400" dirty="0" smtClean="0"/>
          </a:p>
          <a:p>
            <a:r>
              <a:rPr kumimoji="1" lang="ja-JP" altLang="en-US" sz="2400" dirty="0" smtClean="0"/>
              <a:t>色</a:t>
            </a:r>
            <a:endParaRPr kumimoji="1" lang="en-US" altLang="ja-JP" sz="2400" dirty="0" smtClean="0"/>
          </a:p>
          <a:p>
            <a:r>
              <a:rPr lang="ja-JP" altLang="en-US" sz="2400" dirty="0" smtClean="0"/>
              <a:t>レイアウト</a:t>
            </a:r>
            <a:endParaRPr lang="en-US" altLang="ja-JP" sz="2400" dirty="0" smtClean="0"/>
          </a:p>
          <a:p>
            <a:r>
              <a:rPr kumimoji="1" lang="ja-JP" altLang="en-US" sz="2400" dirty="0" smtClean="0"/>
              <a:t>を調整</a:t>
            </a:r>
            <a:endParaRPr kumimoji="1" lang="ja-JP" altLang="en-US" sz="2400" dirty="0"/>
          </a:p>
        </p:txBody>
      </p:sp>
    </p:spTree>
    <p:extLst>
      <p:ext uri="{BB962C8B-B14F-4D97-AF65-F5344CB8AC3E}">
        <p14:creationId xmlns:p14="http://schemas.microsoft.com/office/powerpoint/2010/main" val="1961683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6320961"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初期データを使ったホームページ作成（２）</a:t>
            </a:r>
            <a:endParaRPr lang="ja-JP" altLang="en-US" sz="2800" dirty="0"/>
          </a:p>
        </p:txBody>
      </p:sp>
      <p:sp>
        <p:nvSpPr>
          <p:cNvPr id="12" name="テキスト ボックス 11"/>
          <p:cNvSpPr txBox="1"/>
          <p:nvPr/>
        </p:nvSpPr>
        <p:spPr>
          <a:xfrm>
            <a:off x="1105278" y="5729817"/>
            <a:ext cx="4014240" cy="461665"/>
          </a:xfrm>
          <a:prstGeom prst="rect">
            <a:avLst/>
          </a:prstGeom>
          <a:noFill/>
        </p:spPr>
        <p:txBody>
          <a:bodyPr wrap="none" rtlCol="0">
            <a:spAutoFit/>
          </a:bodyPr>
          <a:lstStyle/>
          <a:p>
            <a:r>
              <a:rPr lang="ja-JP" altLang="en-US" sz="2400" dirty="0" smtClean="0"/>
              <a:t>初期データ「自治体</a:t>
            </a:r>
            <a:r>
              <a:rPr kumimoji="1" lang="ja-JP" altLang="en-US" sz="2400" dirty="0" smtClean="0"/>
              <a:t>サンプル」</a:t>
            </a:r>
            <a:endParaRPr kumimoji="1" lang="ja-JP" altLang="en-US" sz="2400" dirty="0"/>
          </a:p>
        </p:txBody>
      </p:sp>
      <p:sp>
        <p:nvSpPr>
          <p:cNvPr id="13" name="テキスト ボックス 12"/>
          <p:cNvSpPr txBox="1"/>
          <p:nvPr/>
        </p:nvSpPr>
        <p:spPr>
          <a:xfrm>
            <a:off x="7093084" y="5733152"/>
            <a:ext cx="3454792" cy="461665"/>
          </a:xfrm>
          <a:prstGeom prst="rect">
            <a:avLst/>
          </a:prstGeom>
          <a:noFill/>
        </p:spPr>
        <p:txBody>
          <a:bodyPr wrap="none" rtlCol="0">
            <a:spAutoFit/>
          </a:bodyPr>
          <a:lstStyle/>
          <a:p>
            <a:r>
              <a:rPr kumimoji="1" lang="ja-JP" altLang="en-US" sz="2400" dirty="0" smtClean="0"/>
              <a:t>自治体向けホームページ</a:t>
            </a:r>
            <a:endParaRPr kumimoji="1" lang="ja-JP" altLang="en-US" sz="2400"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447" y="1064319"/>
            <a:ext cx="10058400" cy="4616251"/>
          </a:xfrm>
          <a:prstGeom prst="rect">
            <a:avLst/>
          </a:prstGeom>
        </p:spPr>
      </p:pic>
      <p:sp>
        <p:nvSpPr>
          <p:cNvPr id="9" name="テキスト ボックス 8"/>
          <p:cNvSpPr txBox="1"/>
          <p:nvPr/>
        </p:nvSpPr>
        <p:spPr>
          <a:xfrm>
            <a:off x="5330996" y="1378359"/>
            <a:ext cx="1468672" cy="1938992"/>
          </a:xfrm>
          <a:prstGeom prst="rect">
            <a:avLst/>
          </a:prstGeom>
          <a:noFill/>
        </p:spPr>
        <p:txBody>
          <a:bodyPr wrap="none" rtlCol="0">
            <a:spAutoFit/>
          </a:bodyPr>
          <a:lstStyle/>
          <a:p>
            <a:r>
              <a:rPr kumimoji="1" lang="ja-JP" altLang="en-US" sz="2400" dirty="0" smtClean="0">
                <a:latin typeface="+mn-ea"/>
              </a:rPr>
              <a:t>ロゴ</a:t>
            </a:r>
            <a:endParaRPr kumimoji="1" lang="en-US" altLang="ja-JP" sz="2400" dirty="0" smtClean="0">
              <a:latin typeface="+mn-ea"/>
            </a:endParaRPr>
          </a:p>
          <a:p>
            <a:r>
              <a:rPr lang="ja-JP" altLang="en-US" sz="2400" dirty="0" smtClean="0">
                <a:latin typeface="+mn-ea"/>
              </a:rPr>
              <a:t>写真</a:t>
            </a:r>
            <a:endParaRPr lang="en-US" altLang="ja-JP" sz="2400" dirty="0" smtClean="0">
              <a:latin typeface="+mn-ea"/>
            </a:endParaRPr>
          </a:p>
          <a:p>
            <a:r>
              <a:rPr kumimoji="1" lang="ja-JP" altLang="en-US" sz="2400" dirty="0" smtClean="0">
                <a:latin typeface="+mn-ea"/>
              </a:rPr>
              <a:t>色</a:t>
            </a:r>
            <a:endParaRPr kumimoji="1" lang="en-US" altLang="ja-JP" sz="2400" dirty="0" smtClean="0">
              <a:latin typeface="+mn-ea"/>
            </a:endParaRPr>
          </a:p>
          <a:p>
            <a:r>
              <a:rPr lang="ja-JP" altLang="en-US" sz="2400" dirty="0" smtClean="0">
                <a:latin typeface="+mn-ea"/>
              </a:rPr>
              <a:t>レイアウト</a:t>
            </a:r>
            <a:endParaRPr lang="en-US" altLang="ja-JP" sz="2400" dirty="0" smtClean="0">
              <a:latin typeface="+mn-ea"/>
            </a:endParaRPr>
          </a:p>
          <a:p>
            <a:r>
              <a:rPr kumimoji="1" lang="ja-JP" altLang="en-US" sz="2400" dirty="0" smtClean="0">
                <a:latin typeface="+mn-ea"/>
              </a:rPr>
              <a:t>を調整</a:t>
            </a:r>
            <a:endParaRPr kumimoji="1" lang="ja-JP" altLang="en-US" sz="2400" dirty="0">
              <a:latin typeface="+mn-ea"/>
            </a:endParaRPr>
          </a:p>
        </p:txBody>
      </p:sp>
    </p:spTree>
    <p:extLst>
      <p:ext uri="{BB962C8B-B14F-4D97-AF65-F5344CB8AC3E}">
        <p14:creationId xmlns:p14="http://schemas.microsoft.com/office/powerpoint/2010/main" val="3954592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1938351" cy="523220"/>
          </a:xfrm>
          <a:prstGeom prst="rect">
            <a:avLst/>
          </a:prstGeom>
        </p:spPr>
        <p:txBody>
          <a:bodyPr wrap="none">
            <a:spAutoFit/>
          </a:bodyPr>
          <a:lstStyle/>
          <a:p>
            <a:r>
              <a:rPr lang="en-US" altLang="ja-JP" sz="2800" dirty="0" smtClean="0">
                <a:latin typeface="HGP創英角ｺﾞｼｯｸUB" panose="020B0900000000000000" pitchFamily="50" charset="-128"/>
                <a:ea typeface="HGP創英角ｺﾞｼｯｸUB" panose="020B0900000000000000" pitchFamily="50" charset="-128"/>
              </a:rPr>
              <a:t>Ajax </a:t>
            </a:r>
            <a:r>
              <a:rPr lang="ja-JP" altLang="en-US" sz="2800" dirty="0" smtClean="0">
                <a:latin typeface="HGP創英角ｺﾞｼｯｸUB" panose="020B0900000000000000" pitchFamily="50" charset="-128"/>
                <a:ea typeface="HGP創英角ｺﾞｼｯｸUB" panose="020B0900000000000000" pitchFamily="50" charset="-128"/>
              </a:rPr>
              <a:t>パーツ</a:t>
            </a:r>
            <a:endParaRPr lang="ja-JP" altLang="en-US" sz="28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494400" y="4815357"/>
            <a:ext cx="9797875" cy="1200329"/>
          </a:xfrm>
          <a:prstGeom prst="rect">
            <a:avLst/>
          </a:prstGeom>
          <a:noFill/>
        </p:spPr>
        <p:txBody>
          <a:bodyPr wrap="none" rtlCol="0">
            <a:spAutoFit/>
          </a:bodyPr>
          <a:lstStyle/>
          <a:p>
            <a:r>
              <a:rPr lang="ja-JP" altLang="en-US" sz="2400" dirty="0" smtClean="0">
                <a:latin typeface="+mn-ea"/>
              </a:rPr>
              <a:t>即時反映と低負荷を実現します。</a:t>
            </a:r>
            <a:endParaRPr lang="en-US" altLang="ja-JP" sz="2400" dirty="0" smtClean="0">
              <a:latin typeface="+mn-ea"/>
            </a:endParaRPr>
          </a:p>
          <a:p>
            <a:r>
              <a:rPr lang="ja-JP" altLang="en-US" sz="2400" dirty="0" smtClean="0">
                <a:latin typeface="+mn-ea"/>
              </a:rPr>
              <a:t>ページは、検索クローラーを想定して静的ＨＴＭＬファイルを書き出します。</a:t>
            </a:r>
            <a:endParaRPr lang="en-US" altLang="ja-JP" sz="2400" dirty="0" smtClean="0">
              <a:latin typeface="+mn-ea"/>
            </a:endParaRPr>
          </a:p>
          <a:p>
            <a:r>
              <a:rPr lang="ja-JP" altLang="en-US" sz="2400" dirty="0" smtClean="0">
                <a:latin typeface="+mn-ea"/>
              </a:rPr>
              <a:t>レイアウト、記事リストなどのパーツは、動的表示となります。</a:t>
            </a:r>
            <a:endParaRPr kumimoji="1" lang="ja-JP" altLang="en-US" sz="2400" dirty="0">
              <a:latin typeface="+mn-ea"/>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302" y="1104591"/>
            <a:ext cx="10058400" cy="3258354"/>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904183"/>
            <a:ext cx="10058400" cy="4009193"/>
          </a:xfrm>
          <a:prstGeom prst="rect">
            <a:avLst/>
          </a:prstGeom>
        </p:spPr>
      </p:pic>
    </p:spTree>
    <p:extLst>
      <p:ext uri="{BB962C8B-B14F-4D97-AF65-F5344CB8AC3E}">
        <p14:creationId xmlns:p14="http://schemas.microsoft.com/office/powerpoint/2010/main" val="2974912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3106941"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マルチデバイス対応</a:t>
            </a:r>
            <a:endParaRPr lang="ja-JP" altLang="en-US" sz="2800"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42" y="920195"/>
            <a:ext cx="5361865" cy="5200363"/>
          </a:xfrm>
          <a:prstGeom prst="rect">
            <a:avLst/>
          </a:prstGeom>
        </p:spPr>
      </p:pic>
      <p:sp>
        <p:nvSpPr>
          <p:cNvPr id="8" name="テキスト ボックス 7"/>
          <p:cNvSpPr txBox="1"/>
          <p:nvPr/>
        </p:nvSpPr>
        <p:spPr>
          <a:xfrm>
            <a:off x="5703439" y="5251946"/>
            <a:ext cx="6301987" cy="830997"/>
          </a:xfrm>
          <a:prstGeom prst="rect">
            <a:avLst/>
          </a:prstGeom>
          <a:noFill/>
        </p:spPr>
        <p:txBody>
          <a:bodyPr wrap="square" rtlCol="0">
            <a:spAutoFit/>
          </a:bodyPr>
          <a:lstStyle/>
          <a:p>
            <a:r>
              <a:rPr lang="ja-JP" altLang="en-US" sz="2400" dirty="0" smtClean="0">
                <a:latin typeface="+mn-ea"/>
              </a:rPr>
              <a:t>公開画面及び管理画面は、ＰＣ、スマホ、携帯、</a:t>
            </a:r>
            <a:endParaRPr lang="en-US" altLang="ja-JP" sz="2400" dirty="0" smtClean="0">
              <a:latin typeface="+mn-ea"/>
            </a:endParaRPr>
          </a:p>
          <a:p>
            <a:r>
              <a:rPr lang="ja-JP" altLang="en-US" sz="2400" dirty="0" smtClean="0">
                <a:latin typeface="+mn-ea"/>
              </a:rPr>
              <a:t>タブレットなど様々なデバイスに対応します。</a:t>
            </a:r>
            <a:endParaRPr lang="en-US" altLang="ja-JP" sz="2400" dirty="0" smtClean="0">
              <a:latin typeface="+mn-ea"/>
            </a:endParaRP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3440" y="920195"/>
            <a:ext cx="6301987" cy="3801707"/>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5161" y="908949"/>
            <a:ext cx="2712193" cy="4342998"/>
          </a:xfrm>
          <a:prstGeom prst="rect">
            <a:avLst/>
          </a:prstGeom>
        </p:spPr>
      </p:pic>
      <p:sp>
        <p:nvSpPr>
          <p:cNvPr id="10" name="テキスト ボックス 9"/>
          <p:cNvSpPr txBox="1"/>
          <p:nvPr/>
        </p:nvSpPr>
        <p:spPr>
          <a:xfrm>
            <a:off x="147592" y="5248071"/>
            <a:ext cx="1415772" cy="461665"/>
          </a:xfrm>
          <a:prstGeom prst="rect">
            <a:avLst/>
          </a:prstGeom>
          <a:noFill/>
          <a:ln w="12700">
            <a:solidFill>
              <a:schemeClr val="tx1"/>
            </a:solidFill>
          </a:ln>
        </p:spPr>
        <p:txBody>
          <a:bodyPr wrap="none" rtlCol="0">
            <a:spAutoFit/>
          </a:bodyPr>
          <a:lstStyle/>
          <a:p>
            <a:r>
              <a:rPr kumimoji="1" lang="ja-JP" altLang="en-US" sz="2400" b="1" dirty="0" smtClean="0"/>
              <a:t>公開画面</a:t>
            </a:r>
            <a:endParaRPr kumimoji="1" lang="ja-JP" altLang="en-US" sz="2400" b="1" dirty="0"/>
          </a:p>
        </p:txBody>
      </p:sp>
      <p:sp>
        <p:nvSpPr>
          <p:cNvPr id="11" name="テキスト ボックス 10"/>
          <p:cNvSpPr txBox="1"/>
          <p:nvPr/>
        </p:nvSpPr>
        <p:spPr>
          <a:xfrm>
            <a:off x="5703439" y="4491069"/>
            <a:ext cx="1415772" cy="461665"/>
          </a:xfrm>
          <a:prstGeom prst="rect">
            <a:avLst/>
          </a:prstGeom>
          <a:noFill/>
          <a:ln w="12700">
            <a:solidFill>
              <a:schemeClr val="tx1"/>
            </a:solidFill>
          </a:ln>
        </p:spPr>
        <p:txBody>
          <a:bodyPr wrap="none" rtlCol="0">
            <a:spAutoFit/>
          </a:bodyPr>
          <a:lstStyle/>
          <a:p>
            <a:r>
              <a:rPr kumimoji="1" lang="ja-JP" altLang="en-US" sz="2400" b="1" dirty="0" smtClean="0"/>
              <a:t>管理画面</a:t>
            </a:r>
            <a:endParaRPr kumimoji="1" lang="ja-JP" altLang="en-US" sz="2400" b="1" dirty="0"/>
          </a:p>
        </p:txBody>
      </p:sp>
    </p:spTree>
    <p:extLst>
      <p:ext uri="{BB962C8B-B14F-4D97-AF65-F5344CB8AC3E}">
        <p14:creationId xmlns:p14="http://schemas.microsoft.com/office/powerpoint/2010/main" val="4184856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2004075"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ＭｏｎｇｏＤＢ</a:t>
            </a:r>
            <a:endParaRPr lang="ja-JP" altLang="en-US" sz="2800" dirty="0"/>
          </a:p>
        </p:txBody>
      </p:sp>
      <p:sp>
        <p:nvSpPr>
          <p:cNvPr id="8" name="テキスト ボックス 7"/>
          <p:cNvSpPr txBox="1"/>
          <p:nvPr/>
        </p:nvSpPr>
        <p:spPr>
          <a:xfrm>
            <a:off x="6081486" y="1238303"/>
            <a:ext cx="5917004" cy="4154984"/>
          </a:xfrm>
          <a:prstGeom prst="rect">
            <a:avLst/>
          </a:prstGeom>
          <a:noFill/>
        </p:spPr>
        <p:txBody>
          <a:bodyPr wrap="none" rtlCol="0">
            <a:spAutoFit/>
          </a:bodyPr>
          <a:lstStyle/>
          <a:p>
            <a:r>
              <a:rPr kumimoji="1" lang="en-US" altLang="ja-JP" sz="2400" dirty="0" err="1" smtClean="0">
                <a:latin typeface="+mn-ea"/>
              </a:rPr>
              <a:t>NoSQL</a:t>
            </a:r>
            <a:r>
              <a:rPr kumimoji="1" lang="ja-JP" altLang="en-US" sz="2400" dirty="0" smtClean="0">
                <a:latin typeface="+mn-ea"/>
              </a:rPr>
              <a:t>である</a:t>
            </a:r>
            <a:r>
              <a:rPr kumimoji="1" lang="en-US" altLang="ja-JP" sz="2400" dirty="0" err="1" smtClean="0">
                <a:latin typeface="+mn-ea"/>
              </a:rPr>
              <a:t>MongoDB</a:t>
            </a:r>
            <a:r>
              <a:rPr kumimoji="1" lang="ja-JP" altLang="en-US" sz="2400" dirty="0" smtClean="0">
                <a:latin typeface="+mn-ea"/>
              </a:rPr>
              <a:t>を採用し、高速化を</a:t>
            </a:r>
            <a:endParaRPr kumimoji="1" lang="en-US" altLang="ja-JP" sz="2400" dirty="0" smtClean="0">
              <a:latin typeface="+mn-ea"/>
            </a:endParaRPr>
          </a:p>
          <a:p>
            <a:r>
              <a:rPr kumimoji="1" lang="ja-JP" altLang="en-US" sz="2400" dirty="0" smtClean="0">
                <a:latin typeface="+mn-ea"/>
              </a:rPr>
              <a:t>実現しています。</a:t>
            </a:r>
            <a:endParaRPr kumimoji="1" lang="en-US" altLang="ja-JP" sz="2400" dirty="0" smtClean="0">
              <a:latin typeface="+mn-ea"/>
            </a:endParaRPr>
          </a:p>
          <a:p>
            <a:endParaRPr kumimoji="1" lang="en-US" altLang="ja-JP" sz="2400" dirty="0" smtClean="0">
              <a:latin typeface="+mn-ea"/>
            </a:endParaRPr>
          </a:p>
          <a:p>
            <a:r>
              <a:rPr lang="ja-JP" altLang="en-US" sz="2400" dirty="0" smtClean="0">
                <a:latin typeface="+mn-ea"/>
              </a:rPr>
              <a:t>公開されてい</a:t>
            </a:r>
            <a:r>
              <a:rPr lang="ja-JP" altLang="en-US" sz="2400" dirty="0">
                <a:latin typeface="+mn-ea"/>
              </a:rPr>
              <a:t>る</a:t>
            </a:r>
            <a:r>
              <a:rPr lang="ja-JP" altLang="en-US" sz="2400" dirty="0" smtClean="0">
                <a:latin typeface="+mn-ea"/>
              </a:rPr>
              <a:t>フォルダ・ページには、リレー</a:t>
            </a:r>
            <a:endParaRPr lang="en-US" altLang="ja-JP" sz="2400" dirty="0" smtClean="0">
              <a:latin typeface="+mn-ea"/>
            </a:endParaRPr>
          </a:p>
          <a:p>
            <a:r>
              <a:rPr lang="ja-JP" altLang="en-US" sz="2400" dirty="0" smtClean="0">
                <a:latin typeface="+mn-ea"/>
              </a:rPr>
              <a:t>ションによる関連付けはなく、それぞれがファ</a:t>
            </a:r>
            <a:endParaRPr lang="en-US" altLang="ja-JP" sz="2400" dirty="0" smtClean="0">
              <a:latin typeface="+mn-ea"/>
            </a:endParaRPr>
          </a:p>
          <a:p>
            <a:r>
              <a:rPr lang="ja-JP" altLang="en-US" sz="2400" dirty="0" smtClean="0">
                <a:latin typeface="+mn-ea"/>
              </a:rPr>
              <a:t>イル名（ＵＲＬ）を保持しています</a:t>
            </a:r>
            <a:r>
              <a:rPr lang="ja-JP" altLang="en-US" sz="2400" dirty="0">
                <a:latin typeface="+mn-ea"/>
              </a:rPr>
              <a:t>。</a:t>
            </a:r>
            <a:endParaRPr lang="en-US" altLang="ja-JP" sz="2400" dirty="0" smtClean="0">
              <a:latin typeface="+mn-ea"/>
            </a:endParaRPr>
          </a:p>
          <a:p>
            <a:endParaRPr lang="en-US" altLang="ja-JP" sz="2400" dirty="0">
              <a:latin typeface="+mn-ea"/>
            </a:endParaRPr>
          </a:p>
          <a:p>
            <a:r>
              <a:rPr kumimoji="1" lang="ja-JP" altLang="en-US" sz="2400" dirty="0" smtClean="0">
                <a:latin typeface="+mn-ea"/>
              </a:rPr>
              <a:t>そのため、</a:t>
            </a:r>
            <a:r>
              <a:rPr kumimoji="1" lang="en-US" altLang="ja-JP" sz="2400" dirty="0" err="1" smtClean="0">
                <a:latin typeface="+mn-ea"/>
              </a:rPr>
              <a:t>MongoDB</a:t>
            </a:r>
            <a:r>
              <a:rPr kumimoji="1" lang="ja-JP" altLang="en-US" sz="2400" dirty="0" smtClean="0">
                <a:latin typeface="+mn-ea"/>
              </a:rPr>
              <a:t>の強みである</a:t>
            </a:r>
            <a:r>
              <a:rPr lang="ja-JP" altLang="en-US" sz="2400" dirty="0">
                <a:latin typeface="+mn-ea"/>
              </a:rPr>
              <a:t>前方</a:t>
            </a:r>
            <a:r>
              <a:rPr kumimoji="1" lang="ja-JP" altLang="en-US" sz="2400" dirty="0" smtClean="0">
                <a:latin typeface="+mn-ea"/>
              </a:rPr>
              <a:t>一致</a:t>
            </a:r>
            <a:endParaRPr kumimoji="1" lang="en-US" altLang="ja-JP" sz="2400" dirty="0" smtClean="0">
              <a:latin typeface="+mn-ea"/>
            </a:endParaRPr>
          </a:p>
          <a:p>
            <a:r>
              <a:rPr kumimoji="1" lang="ja-JP" altLang="en-US" sz="2400" dirty="0" smtClean="0">
                <a:latin typeface="+mn-ea"/>
              </a:rPr>
              <a:t>検索のパフォーマンスを最大限に引き出せ</a:t>
            </a:r>
            <a:endParaRPr kumimoji="1" lang="en-US" altLang="ja-JP" sz="2400" dirty="0" smtClean="0">
              <a:latin typeface="+mn-ea"/>
            </a:endParaRPr>
          </a:p>
          <a:p>
            <a:r>
              <a:rPr kumimoji="1" lang="ja-JP" altLang="en-US" sz="2400" dirty="0" smtClean="0">
                <a:latin typeface="+mn-ea"/>
              </a:rPr>
              <a:t>ます。そのため、</a:t>
            </a:r>
            <a:r>
              <a:rPr lang="ja-JP" altLang="en-US" sz="2400" dirty="0" smtClean="0">
                <a:latin typeface="+mn-ea"/>
              </a:rPr>
              <a:t>任意のフォルダ内の検索も</a:t>
            </a:r>
            <a:endParaRPr lang="en-US" altLang="ja-JP" sz="2400" dirty="0" smtClean="0">
              <a:latin typeface="+mn-ea"/>
            </a:endParaRPr>
          </a:p>
          <a:p>
            <a:r>
              <a:rPr lang="ja-JP" altLang="en-US" sz="2400" dirty="0" smtClean="0">
                <a:latin typeface="+mn-ea"/>
              </a:rPr>
              <a:t>非常</a:t>
            </a:r>
            <a:r>
              <a:rPr kumimoji="1" lang="ja-JP" altLang="en-US" sz="2400" dirty="0" smtClean="0">
                <a:latin typeface="+mn-ea"/>
              </a:rPr>
              <a:t>に高速かつ効率的に行えます。</a:t>
            </a:r>
            <a:endParaRPr kumimoji="1" lang="ja-JP" altLang="en-US" sz="2400" dirty="0">
              <a:latin typeface="+mn-ea"/>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543" y="962882"/>
            <a:ext cx="5341257" cy="5180152"/>
          </a:xfrm>
          <a:prstGeom prst="rect">
            <a:avLst/>
          </a:prstGeom>
        </p:spPr>
      </p:pic>
    </p:spTree>
    <p:extLst>
      <p:ext uri="{BB962C8B-B14F-4D97-AF65-F5344CB8AC3E}">
        <p14:creationId xmlns:p14="http://schemas.microsoft.com/office/powerpoint/2010/main" val="2115988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3065263"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シラサギ公式サイト</a:t>
            </a:r>
            <a:endParaRPr lang="ja-JP" altLang="en-US" sz="2800"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91" y="898423"/>
            <a:ext cx="4430768" cy="5251763"/>
          </a:xfrm>
          <a:prstGeom prst="rect">
            <a:avLst/>
          </a:prstGeom>
        </p:spPr>
      </p:pic>
      <p:sp>
        <p:nvSpPr>
          <p:cNvPr id="8" name="テキスト ボックス 7"/>
          <p:cNvSpPr txBox="1"/>
          <p:nvPr/>
        </p:nvSpPr>
        <p:spPr>
          <a:xfrm>
            <a:off x="5954486" y="2741138"/>
            <a:ext cx="2079415" cy="3046988"/>
          </a:xfrm>
          <a:prstGeom prst="rect">
            <a:avLst/>
          </a:prstGeom>
          <a:noFill/>
        </p:spPr>
        <p:txBody>
          <a:bodyPr wrap="none" rtlCol="0">
            <a:spAutoFit/>
          </a:bodyPr>
          <a:lstStyle/>
          <a:p>
            <a:r>
              <a:rPr kumimoji="1" lang="ja-JP" altLang="en-US" sz="2400" dirty="0" smtClean="0">
                <a:latin typeface="+mn-ea"/>
              </a:rPr>
              <a:t>新着情報</a:t>
            </a:r>
            <a:endParaRPr kumimoji="1" lang="en-US" altLang="ja-JP" sz="2400" dirty="0" smtClean="0">
              <a:latin typeface="+mn-ea"/>
            </a:endParaRPr>
          </a:p>
          <a:p>
            <a:r>
              <a:rPr lang="ja-JP" altLang="en-US" sz="2400" dirty="0" smtClean="0">
                <a:latin typeface="+mn-ea"/>
              </a:rPr>
              <a:t>リリースノート</a:t>
            </a:r>
            <a:endParaRPr lang="en-US" altLang="ja-JP" sz="2400" dirty="0" smtClean="0">
              <a:latin typeface="+mn-ea"/>
            </a:endParaRPr>
          </a:p>
          <a:p>
            <a:r>
              <a:rPr kumimoji="1" lang="ja-JP" altLang="en-US" sz="2400" dirty="0" smtClean="0">
                <a:latin typeface="+mn-ea"/>
              </a:rPr>
              <a:t>よくある質問</a:t>
            </a:r>
            <a:endParaRPr kumimoji="1" lang="en-US" altLang="ja-JP" sz="2400" dirty="0" smtClean="0">
              <a:latin typeface="+mn-ea"/>
            </a:endParaRPr>
          </a:p>
          <a:p>
            <a:r>
              <a:rPr kumimoji="1" lang="ja-JP" altLang="en-US" sz="2400" dirty="0" smtClean="0">
                <a:latin typeface="+mn-ea"/>
              </a:rPr>
              <a:t>ダウンロード</a:t>
            </a:r>
            <a:endParaRPr kumimoji="1" lang="en-US" altLang="ja-JP" sz="2400" dirty="0" smtClean="0">
              <a:latin typeface="+mn-ea"/>
            </a:endParaRPr>
          </a:p>
          <a:p>
            <a:r>
              <a:rPr lang="ja-JP" altLang="en-US" sz="2400" dirty="0" smtClean="0">
                <a:latin typeface="+mn-ea"/>
              </a:rPr>
              <a:t>オンラインデモ</a:t>
            </a:r>
            <a:endParaRPr lang="en-US" altLang="ja-JP" sz="2400" dirty="0" smtClean="0">
              <a:latin typeface="+mn-ea"/>
            </a:endParaRPr>
          </a:p>
          <a:p>
            <a:r>
              <a:rPr kumimoji="1" lang="ja-JP" altLang="en-US" sz="2400" dirty="0" smtClean="0">
                <a:latin typeface="+mn-ea"/>
              </a:rPr>
              <a:t>導入事例</a:t>
            </a:r>
            <a:endParaRPr kumimoji="1" lang="en-US" altLang="ja-JP" sz="2400" dirty="0" smtClean="0">
              <a:latin typeface="+mn-ea"/>
            </a:endParaRPr>
          </a:p>
          <a:p>
            <a:r>
              <a:rPr kumimoji="1" lang="ja-JP" altLang="en-US" sz="2400" dirty="0" smtClean="0">
                <a:latin typeface="+mn-ea"/>
              </a:rPr>
              <a:t>開発情報</a:t>
            </a:r>
            <a:endParaRPr kumimoji="1" lang="en-US" altLang="ja-JP" sz="2400" dirty="0" smtClean="0">
              <a:latin typeface="+mn-ea"/>
            </a:endParaRPr>
          </a:p>
          <a:p>
            <a:r>
              <a:rPr lang="ja-JP" altLang="en-US" sz="2400" dirty="0" smtClean="0">
                <a:latin typeface="+mn-ea"/>
              </a:rPr>
              <a:t>な</a:t>
            </a:r>
            <a:r>
              <a:rPr lang="ja-JP" altLang="en-US" sz="2400" dirty="0">
                <a:latin typeface="+mn-ea"/>
              </a:rPr>
              <a:t>ど</a:t>
            </a:r>
            <a:endParaRPr kumimoji="1" lang="ja-JP" altLang="en-US" sz="2400" dirty="0">
              <a:latin typeface="+mn-ea"/>
            </a:endParaRPr>
          </a:p>
        </p:txBody>
      </p:sp>
      <p:sp>
        <p:nvSpPr>
          <p:cNvPr id="2" name="テキスト ボックス 1"/>
          <p:cNvSpPr txBox="1"/>
          <p:nvPr/>
        </p:nvSpPr>
        <p:spPr>
          <a:xfrm>
            <a:off x="5943600" y="1504855"/>
            <a:ext cx="5306261" cy="830997"/>
          </a:xfrm>
          <a:prstGeom prst="rect">
            <a:avLst/>
          </a:prstGeom>
          <a:noFill/>
        </p:spPr>
        <p:txBody>
          <a:bodyPr wrap="none" rtlCol="0">
            <a:spAutoFit/>
          </a:bodyPr>
          <a:lstStyle/>
          <a:p>
            <a:r>
              <a:rPr lang="en-US" altLang="ja-JP" sz="4800" dirty="0" smtClean="0">
                <a:latin typeface="Adobe Gothic Std B" panose="020B0800000000000000" pitchFamily="34" charset="-128"/>
                <a:ea typeface="Adobe Gothic Std B" panose="020B0800000000000000" pitchFamily="34" charset="-128"/>
              </a:rPr>
              <a:t>http://ss-proj.org/</a:t>
            </a:r>
          </a:p>
        </p:txBody>
      </p:sp>
    </p:spTree>
    <p:extLst>
      <p:ext uri="{BB962C8B-B14F-4D97-AF65-F5344CB8AC3E}">
        <p14:creationId xmlns:p14="http://schemas.microsoft.com/office/powerpoint/2010/main" val="2639738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2526654" cy="523220"/>
          </a:xfrm>
          <a:prstGeom prst="rect">
            <a:avLst/>
          </a:prstGeom>
        </p:spPr>
        <p:txBody>
          <a:bodyPr wrap="none">
            <a:spAutoFit/>
          </a:bodyPr>
          <a:lstStyle/>
          <a:p>
            <a:r>
              <a:rPr lang="ja-JP" altLang="en-US" sz="2800" smtClean="0"/>
              <a:t>開発マニュアル</a:t>
            </a:r>
            <a:endParaRPr lang="ja-JP" altLang="en-US" sz="2800" dirty="0"/>
          </a:p>
        </p:txBody>
      </p:sp>
      <p:sp>
        <p:nvSpPr>
          <p:cNvPr id="2" name="テキスト ボックス 1"/>
          <p:cNvSpPr txBox="1"/>
          <p:nvPr/>
        </p:nvSpPr>
        <p:spPr>
          <a:xfrm>
            <a:off x="5400038" y="1135814"/>
            <a:ext cx="6535764" cy="830997"/>
          </a:xfrm>
          <a:prstGeom prst="rect">
            <a:avLst/>
          </a:prstGeom>
          <a:noFill/>
        </p:spPr>
        <p:txBody>
          <a:bodyPr wrap="none" rtlCol="0">
            <a:spAutoFit/>
          </a:bodyPr>
          <a:lstStyle/>
          <a:p>
            <a:r>
              <a:rPr lang="en-US" altLang="ja-JP" sz="4800" spc="-300" dirty="0">
                <a:latin typeface="Adobe Gothic Std B" panose="020B0800000000000000" pitchFamily="34" charset="-128"/>
                <a:ea typeface="Adobe Gothic Std B" panose="020B0800000000000000" pitchFamily="34" charset="-128"/>
              </a:rPr>
              <a:t>http://shirasagi.github.io/</a:t>
            </a:r>
            <a:endParaRPr lang="en-US" altLang="ja-JP" sz="4800" spc="-300" dirty="0" smtClean="0">
              <a:latin typeface="Adobe Gothic Std B" panose="020B0800000000000000" pitchFamily="34" charset="-128"/>
              <a:ea typeface="Adobe Gothic Std B" panose="020B0800000000000000" pitchFamily="34"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99" y="1089386"/>
            <a:ext cx="4933950" cy="4960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5852885" y="2402471"/>
            <a:ext cx="3066865" cy="2308324"/>
          </a:xfrm>
          <a:prstGeom prst="rect">
            <a:avLst/>
          </a:prstGeom>
          <a:noFill/>
        </p:spPr>
        <p:txBody>
          <a:bodyPr wrap="none" rtlCol="0">
            <a:spAutoFit/>
          </a:bodyPr>
          <a:lstStyle/>
          <a:p>
            <a:r>
              <a:rPr lang="ja-JP" altLang="en-US" sz="2400" dirty="0" smtClean="0">
                <a:latin typeface="+mn-ea"/>
              </a:rPr>
              <a:t>インストール手順</a:t>
            </a:r>
            <a:endParaRPr lang="en-US" altLang="ja-JP" sz="2400" dirty="0" smtClean="0">
              <a:latin typeface="+mn-ea"/>
            </a:endParaRPr>
          </a:p>
          <a:p>
            <a:r>
              <a:rPr lang="ja-JP" altLang="en-US" sz="2400" dirty="0">
                <a:latin typeface="+mn-ea"/>
              </a:rPr>
              <a:t>アップデート</a:t>
            </a:r>
            <a:r>
              <a:rPr lang="ja-JP" altLang="en-US" sz="2400" dirty="0" smtClean="0">
                <a:latin typeface="+mn-ea"/>
              </a:rPr>
              <a:t>手順</a:t>
            </a:r>
            <a:endParaRPr lang="en-US" altLang="ja-JP" sz="2400" dirty="0" smtClean="0">
              <a:latin typeface="+mn-ea"/>
            </a:endParaRPr>
          </a:p>
          <a:p>
            <a:r>
              <a:rPr lang="ja-JP" altLang="en-US" sz="2400" dirty="0" smtClean="0">
                <a:latin typeface="+mn-ea"/>
              </a:rPr>
              <a:t>設定</a:t>
            </a:r>
            <a:endParaRPr lang="en-US" altLang="ja-JP" sz="2400" dirty="0" smtClean="0">
              <a:latin typeface="+mn-ea"/>
            </a:endParaRPr>
          </a:p>
          <a:p>
            <a:r>
              <a:rPr lang="ja-JP" altLang="en-US" sz="2400" dirty="0" smtClean="0">
                <a:latin typeface="+mn-ea"/>
              </a:rPr>
              <a:t>機能</a:t>
            </a:r>
            <a:endParaRPr lang="en-US" altLang="ja-JP" sz="2400" dirty="0" smtClean="0">
              <a:latin typeface="+mn-ea"/>
            </a:endParaRPr>
          </a:p>
          <a:p>
            <a:r>
              <a:rPr lang="ja-JP" altLang="en-US" sz="2400" dirty="0" smtClean="0">
                <a:latin typeface="+mn-ea"/>
              </a:rPr>
              <a:t>トラブルシューティング</a:t>
            </a:r>
            <a:endParaRPr lang="en-US" altLang="ja-JP" sz="2400" dirty="0" smtClean="0">
              <a:latin typeface="+mn-ea"/>
            </a:endParaRPr>
          </a:p>
          <a:p>
            <a:r>
              <a:rPr lang="ja-JP" altLang="en-US" sz="2400" dirty="0" smtClean="0">
                <a:latin typeface="+mn-ea"/>
              </a:rPr>
              <a:t>など</a:t>
            </a:r>
            <a:endParaRPr kumimoji="1" lang="ja-JP" altLang="en-US" sz="2400" dirty="0">
              <a:latin typeface="+mn-ea"/>
            </a:endParaRPr>
          </a:p>
        </p:txBody>
      </p:sp>
    </p:spTree>
    <p:extLst>
      <p:ext uri="{BB962C8B-B14F-4D97-AF65-F5344CB8AC3E}">
        <p14:creationId xmlns:p14="http://schemas.microsoft.com/office/powerpoint/2010/main" val="765055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a:buFont typeface="Wingdings" panose="05000000000000000000" pitchFamily="2" charset="2"/>
              <a:buChar char="p"/>
            </a:pPr>
            <a:r>
              <a:rPr kumimoji="1" lang="ja-JP" altLang="en-US" dirty="0" smtClean="0"/>
              <a:t> 会社紹介</a:t>
            </a:r>
            <a:endParaRPr kumimoji="1" lang="en-US" altLang="ja-JP" dirty="0" smtClean="0"/>
          </a:p>
          <a:p>
            <a:pPr>
              <a:buFont typeface="Wingdings" panose="05000000000000000000" pitchFamily="2" charset="2"/>
              <a:buChar char="p"/>
            </a:pPr>
            <a:r>
              <a:rPr kumimoji="1" lang="en-US" altLang="ja-JP" dirty="0" smtClean="0">
                <a:solidFill>
                  <a:schemeClr val="bg1">
                    <a:lumMod val="75000"/>
                  </a:schemeClr>
                </a:solidFill>
              </a:rPr>
              <a:t> </a:t>
            </a:r>
            <a:r>
              <a:rPr kumimoji="1" lang="ja-JP" altLang="en-US" dirty="0" smtClean="0">
                <a:solidFill>
                  <a:schemeClr val="bg1">
                    <a:lumMod val="75000"/>
                  </a:schemeClr>
                </a:solidFill>
              </a:rPr>
              <a:t>「シラサギ」の紹介</a:t>
            </a:r>
            <a:endParaRPr kumimoji="1" lang="en-US" altLang="ja-JP" dirty="0" smtClean="0">
              <a:solidFill>
                <a:schemeClr val="bg1">
                  <a:lumMod val="75000"/>
                </a:schemeClr>
              </a:solidFill>
            </a:endParaRPr>
          </a:p>
          <a:p>
            <a:pPr>
              <a:buFont typeface="Wingdings" panose="05000000000000000000" pitchFamily="2" charset="2"/>
              <a:buChar char="p"/>
            </a:pPr>
            <a:r>
              <a:rPr lang="en-US" altLang="ja-JP" dirty="0">
                <a:solidFill>
                  <a:schemeClr val="bg1">
                    <a:lumMod val="75000"/>
                  </a:schemeClr>
                </a:solidFill>
              </a:rPr>
              <a:t> </a:t>
            </a:r>
            <a:r>
              <a:rPr lang="ja-JP" altLang="en-US" dirty="0">
                <a:solidFill>
                  <a:schemeClr val="bg1">
                    <a:lumMod val="75000"/>
                  </a:schemeClr>
                </a:solidFill>
              </a:rPr>
              <a:t>「シラサギ」の</a:t>
            </a:r>
            <a:r>
              <a:rPr lang="en-US" altLang="ja-JP" dirty="0" smtClean="0">
                <a:solidFill>
                  <a:schemeClr val="bg1">
                    <a:lumMod val="75000"/>
                  </a:schemeClr>
                </a:solidFill>
              </a:rPr>
              <a:t>CMS</a:t>
            </a:r>
            <a:r>
              <a:rPr lang="ja-JP" altLang="en-US" dirty="0" smtClean="0">
                <a:solidFill>
                  <a:schemeClr val="bg1">
                    <a:lumMod val="75000"/>
                  </a:schemeClr>
                </a:solidFill>
              </a:rPr>
              <a:t>の紹介</a:t>
            </a:r>
            <a:endParaRPr lang="en-US" altLang="ja-JP" dirty="0" smtClean="0">
              <a:solidFill>
                <a:schemeClr val="bg1">
                  <a:lumMod val="75000"/>
                </a:schemeClr>
              </a:solidFill>
            </a:endParaRPr>
          </a:p>
          <a:p>
            <a:pPr>
              <a:buFont typeface="Wingdings" panose="05000000000000000000" pitchFamily="2" charset="2"/>
              <a:buChar char="p"/>
            </a:pPr>
            <a:r>
              <a:rPr kumimoji="1" lang="en-US" altLang="ja-JP" dirty="0">
                <a:solidFill>
                  <a:schemeClr val="bg1">
                    <a:lumMod val="75000"/>
                  </a:schemeClr>
                </a:solidFill>
              </a:rPr>
              <a:t> </a:t>
            </a:r>
            <a:r>
              <a:rPr kumimoji="1" lang="ja-JP" altLang="en-US" dirty="0" smtClean="0">
                <a:solidFill>
                  <a:schemeClr val="bg1">
                    <a:lumMod val="75000"/>
                  </a:schemeClr>
                </a:solidFill>
              </a:rPr>
              <a:t>オープンデータプラグインの紹介</a:t>
            </a:r>
            <a:endParaRPr kumimoji="1" lang="en-US" altLang="ja-JP" dirty="0" smtClean="0">
              <a:solidFill>
                <a:schemeClr val="bg1">
                  <a:lumMod val="75000"/>
                </a:schemeClr>
              </a:solidFill>
            </a:endParaRPr>
          </a:p>
          <a:p>
            <a:pPr>
              <a:buFont typeface="Wingdings" panose="05000000000000000000" pitchFamily="2" charset="2"/>
              <a:buChar char="p"/>
            </a:pPr>
            <a:r>
              <a:rPr lang="ja-JP" altLang="en-US" dirty="0" smtClean="0">
                <a:solidFill>
                  <a:schemeClr val="bg1">
                    <a:lumMod val="75000"/>
                  </a:schemeClr>
                </a:solidFill>
              </a:rPr>
              <a:t> 徳島県</a:t>
            </a:r>
            <a:r>
              <a:rPr lang="ja-JP" altLang="en-US" dirty="0">
                <a:solidFill>
                  <a:schemeClr val="bg1">
                    <a:lumMod val="75000"/>
                  </a:schemeClr>
                </a:solidFill>
              </a:rPr>
              <a:t>を通して見た、オープンデータの推進</a:t>
            </a:r>
            <a:endParaRPr kumimoji="1" lang="ja-JP" altLang="en-US" dirty="0">
              <a:solidFill>
                <a:schemeClr val="bg1">
                  <a:lumMod val="75000"/>
                </a:schemeClr>
              </a:solidFill>
            </a:endParaRPr>
          </a:p>
        </p:txBody>
      </p:sp>
      <p:cxnSp>
        <p:nvCxnSpPr>
          <p:cNvPr id="4" name="直線コネクタ 3"/>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9" y="4508567"/>
            <a:ext cx="6939279" cy="1619165"/>
          </a:xfrm>
          <a:prstGeom prst="rect">
            <a:avLst/>
          </a:prstGeom>
        </p:spPr>
      </p:pic>
      <p:cxnSp>
        <p:nvCxnSpPr>
          <p:cNvPr id="6" name="直線コネクタ 5"/>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433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3608680" cy="523220"/>
          </a:xfrm>
          <a:prstGeom prst="rect">
            <a:avLst/>
          </a:prstGeom>
        </p:spPr>
        <p:txBody>
          <a:bodyPr wrap="none">
            <a:spAutoFit/>
          </a:bodyPr>
          <a:lstStyle/>
          <a:p>
            <a:r>
              <a:rPr lang="en-US" altLang="ja-JP" sz="2800" dirty="0" smtClean="0">
                <a:latin typeface="HGP創英角ｺﾞｼｯｸUB" panose="020B0900000000000000" pitchFamily="50" charset="-128"/>
                <a:ea typeface="HGP創英角ｺﾞｼｯｸUB" panose="020B0900000000000000" pitchFamily="50" charset="-128"/>
              </a:rPr>
              <a:t>GitHub</a:t>
            </a:r>
            <a:r>
              <a:rPr lang="ja-JP" altLang="en-US" sz="2800" dirty="0" smtClean="0">
                <a:latin typeface="HGP創英角ｺﾞｼｯｸUB" panose="020B0900000000000000" pitchFamily="50" charset="-128"/>
                <a:ea typeface="HGP創英角ｺﾞｼｯｸUB" panose="020B0900000000000000" pitchFamily="50" charset="-128"/>
              </a:rPr>
              <a:t>による公開開発</a:t>
            </a:r>
            <a:endParaRPr lang="ja-JP" altLang="en-US" sz="2800" dirty="0">
              <a:latin typeface="HGP創英角ｺﾞｼｯｸUB" panose="020B0900000000000000" pitchFamily="50" charset="-128"/>
              <a:ea typeface="HGP創英角ｺﾞｼｯｸUB" panose="020B0900000000000000"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753" y="1777573"/>
            <a:ext cx="8494930" cy="4369559"/>
          </a:xfrm>
          <a:prstGeom prst="rect">
            <a:avLst/>
          </a:prstGeom>
        </p:spPr>
      </p:pic>
      <p:sp>
        <p:nvSpPr>
          <p:cNvPr id="2" name="テキスト ボックス 1"/>
          <p:cNvSpPr txBox="1"/>
          <p:nvPr/>
        </p:nvSpPr>
        <p:spPr>
          <a:xfrm>
            <a:off x="44970" y="899830"/>
            <a:ext cx="11681403" cy="830997"/>
          </a:xfrm>
          <a:prstGeom prst="rect">
            <a:avLst/>
          </a:prstGeom>
          <a:noFill/>
        </p:spPr>
        <p:txBody>
          <a:bodyPr wrap="none" rtlCol="0">
            <a:spAutoFit/>
          </a:bodyPr>
          <a:lstStyle/>
          <a:p>
            <a:r>
              <a:rPr lang="ja-JP" altLang="en-US" sz="2400" dirty="0" smtClean="0">
                <a:latin typeface="+mj-ea"/>
                <a:ea typeface="+mj-ea"/>
              </a:rPr>
              <a:t>「シラサギ」は、</a:t>
            </a:r>
            <a:r>
              <a:rPr lang="en-US" altLang="ja-JP" sz="2400" dirty="0" smtClean="0">
                <a:latin typeface="+mj-ea"/>
                <a:ea typeface="+mj-ea"/>
              </a:rPr>
              <a:t>GitHub</a:t>
            </a:r>
            <a:r>
              <a:rPr lang="ja-JP" altLang="en-US" sz="2400" dirty="0" smtClean="0">
                <a:latin typeface="+mj-ea"/>
                <a:ea typeface="+mj-ea"/>
              </a:rPr>
              <a:t>上で公開開発を行っており、全国の中小ベンダーが開発に参加して</a:t>
            </a:r>
            <a:endParaRPr lang="en-US" altLang="ja-JP" sz="2400" dirty="0" smtClean="0">
              <a:latin typeface="+mj-ea"/>
              <a:ea typeface="+mj-ea"/>
            </a:endParaRPr>
          </a:p>
          <a:p>
            <a:r>
              <a:rPr lang="ja-JP" altLang="en-US" sz="2400" dirty="0" smtClean="0">
                <a:latin typeface="+mj-ea"/>
                <a:ea typeface="+mj-ea"/>
              </a:rPr>
              <a:t>います。オープンデータプラグインも、導入によって定期的に機能追加されています。</a:t>
            </a:r>
            <a:endParaRPr lang="en-US" altLang="ja-JP" sz="2400" dirty="0" smtClean="0">
              <a:latin typeface="+mj-ea"/>
              <a:ea typeface="+mj-ea"/>
            </a:endParaRPr>
          </a:p>
        </p:txBody>
      </p:sp>
    </p:spTree>
    <p:extLst>
      <p:ext uri="{BB962C8B-B14F-4D97-AF65-F5344CB8AC3E}">
        <p14:creationId xmlns:p14="http://schemas.microsoft.com/office/powerpoint/2010/main" val="291986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5480988"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シラサギプロジェクト開発コミュニティ</a:t>
            </a:r>
            <a:endParaRPr lang="ja-JP" altLang="en-US" sz="2800" dirty="0"/>
          </a:p>
        </p:txBody>
      </p:sp>
      <p:sp>
        <p:nvSpPr>
          <p:cNvPr id="2" name="テキスト ボックス 1"/>
          <p:cNvSpPr txBox="1"/>
          <p:nvPr/>
        </p:nvSpPr>
        <p:spPr>
          <a:xfrm>
            <a:off x="7729642" y="1827009"/>
            <a:ext cx="4485523" cy="3046988"/>
          </a:xfrm>
          <a:prstGeom prst="rect">
            <a:avLst/>
          </a:prstGeom>
          <a:noFill/>
        </p:spPr>
        <p:txBody>
          <a:bodyPr wrap="none" rtlCol="0">
            <a:spAutoFit/>
          </a:bodyPr>
          <a:lstStyle/>
          <a:p>
            <a:r>
              <a:rPr kumimoji="1" lang="ja-JP" altLang="en-US" sz="2400" dirty="0" smtClean="0">
                <a:latin typeface="+mn-ea"/>
              </a:rPr>
              <a:t>シラサギ</a:t>
            </a:r>
            <a:r>
              <a:rPr lang="ja-JP" altLang="en-US" sz="2400" dirty="0" smtClean="0">
                <a:latin typeface="+mn-ea"/>
              </a:rPr>
              <a:t>プロジェクトの開発コミュ</a:t>
            </a:r>
            <a:endParaRPr lang="en-US" altLang="ja-JP" sz="2400" dirty="0" smtClean="0">
              <a:latin typeface="+mn-ea"/>
            </a:endParaRPr>
          </a:p>
          <a:p>
            <a:r>
              <a:rPr lang="ja-JP" altLang="en-US" sz="2400" dirty="0">
                <a:latin typeface="+mn-ea"/>
              </a:rPr>
              <a:t>ニティ</a:t>
            </a:r>
            <a:r>
              <a:rPr lang="ja-JP" altLang="en-US" sz="2400" dirty="0" smtClean="0">
                <a:latin typeface="+mn-ea"/>
              </a:rPr>
              <a:t>を</a:t>
            </a:r>
            <a:r>
              <a:rPr kumimoji="1" lang="en-US" altLang="ja-JP" sz="2400" dirty="0" err="1" smtClean="0">
                <a:latin typeface="+mn-ea"/>
              </a:rPr>
              <a:t>facebook</a:t>
            </a:r>
            <a:r>
              <a:rPr kumimoji="1" lang="ja-JP" altLang="en-US" sz="2400" dirty="0" smtClean="0">
                <a:latin typeface="+mn-ea"/>
              </a:rPr>
              <a:t>上の公開グルー</a:t>
            </a:r>
            <a:endParaRPr kumimoji="1" lang="en-US" altLang="ja-JP" sz="2400" dirty="0" smtClean="0">
              <a:latin typeface="+mn-ea"/>
            </a:endParaRPr>
          </a:p>
          <a:p>
            <a:r>
              <a:rPr kumimoji="1" lang="ja-JP" altLang="en-US" sz="2400" dirty="0" smtClean="0">
                <a:latin typeface="+mn-ea"/>
              </a:rPr>
              <a:t>プとして</a:t>
            </a:r>
            <a:r>
              <a:rPr lang="ja-JP" altLang="en-US" sz="2400" dirty="0" smtClean="0">
                <a:latin typeface="+mn-ea"/>
              </a:rPr>
              <a:t>立ち上げています。</a:t>
            </a:r>
            <a:endParaRPr lang="en-US" altLang="ja-JP" sz="2400" dirty="0" smtClean="0">
              <a:latin typeface="+mn-ea"/>
            </a:endParaRPr>
          </a:p>
          <a:p>
            <a:endParaRPr lang="en-US" altLang="ja-JP" sz="2400" dirty="0" smtClean="0">
              <a:latin typeface="+mn-ea"/>
            </a:endParaRPr>
          </a:p>
          <a:p>
            <a:r>
              <a:rPr lang="ja-JP" altLang="en-US" sz="2400" dirty="0" smtClean="0">
                <a:latin typeface="+mn-ea"/>
              </a:rPr>
              <a:t>リリース詳細や他のエンジニアの</a:t>
            </a:r>
            <a:endParaRPr lang="en-US" altLang="ja-JP" sz="2400" dirty="0" smtClean="0">
              <a:latin typeface="+mn-ea"/>
            </a:endParaRPr>
          </a:p>
          <a:p>
            <a:r>
              <a:rPr kumimoji="1" lang="ja-JP" altLang="en-US" sz="2400" dirty="0" smtClean="0">
                <a:latin typeface="+mn-ea"/>
              </a:rPr>
              <a:t>方からのレポートなども掲載され</a:t>
            </a:r>
            <a:endParaRPr kumimoji="1" lang="en-US" altLang="ja-JP" sz="2400" dirty="0" smtClean="0">
              <a:latin typeface="+mn-ea"/>
            </a:endParaRPr>
          </a:p>
          <a:p>
            <a:r>
              <a:rPr lang="ja-JP" altLang="en-US" sz="2400" dirty="0" smtClean="0">
                <a:latin typeface="+mn-ea"/>
              </a:rPr>
              <a:t>ていますので、是非ご参加</a:t>
            </a:r>
            <a:r>
              <a:rPr lang="ja-JP" altLang="en-US" sz="2400" dirty="0" err="1" smtClean="0">
                <a:latin typeface="+mn-ea"/>
              </a:rPr>
              <a:t>くださ</a:t>
            </a:r>
            <a:endParaRPr lang="en-US" altLang="ja-JP" sz="2400" dirty="0" smtClean="0">
              <a:latin typeface="+mn-ea"/>
            </a:endParaRPr>
          </a:p>
          <a:p>
            <a:r>
              <a:rPr lang="ja-JP" altLang="en-US" sz="2400" dirty="0" smtClean="0">
                <a:latin typeface="+mn-ea"/>
              </a:rPr>
              <a:t>い。</a:t>
            </a:r>
            <a:endParaRPr kumimoji="1" lang="ja-JP" altLang="en-US" sz="2400" dirty="0">
              <a:latin typeface="+mn-ea"/>
            </a:endParaRPr>
          </a:p>
        </p:txBody>
      </p:sp>
      <p:pic>
        <p:nvPicPr>
          <p:cNvPr id="3" name="図 2"/>
          <p:cNvPicPr>
            <a:picLocks noChangeAspect="1"/>
          </p:cNvPicPr>
          <p:nvPr/>
        </p:nvPicPr>
        <p:blipFill>
          <a:blip r:embed="rId3"/>
          <a:stretch>
            <a:fillRect/>
          </a:stretch>
        </p:blipFill>
        <p:spPr>
          <a:xfrm>
            <a:off x="139416" y="1827010"/>
            <a:ext cx="7430617" cy="4577996"/>
          </a:xfrm>
          <a:prstGeom prst="rect">
            <a:avLst/>
          </a:prstGeom>
        </p:spPr>
      </p:pic>
      <p:sp>
        <p:nvSpPr>
          <p:cNvPr id="8" name="テキスト ボックス 7"/>
          <p:cNvSpPr txBox="1"/>
          <p:nvPr/>
        </p:nvSpPr>
        <p:spPr>
          <a:xfrm>
            <a:off x="139416" y="908764"/>
            <a:ext cx="11574002" cy="830997"/>
          </a:xfrm>
          <a:prstGeom prst="rect">
            <a:avLst/>
          </a:prstGeom>
          <a:noFill/>
        </p:spPr>
        <p:txBody>
          <a:bodyPr wrap="none" rtlCol="0">
            <a:spAutoFit/>
          </a:bodyPr>
          <a:lstStyle/>
          <a:p>
            <a:r>
              <a:rPr lang="en-US" altLang="ja-JP" sz="4800" spc="-150" dirty="0">
                <a:latin typeface="Adobe Gothic Std B" panose="020B0800000000000000" pitchFamily="34" charset="-128"/>
                <a:ea typeface="Adobe Gothic Std B" panose="020B0800000000000000" pitchFamily="34" charset="-128"/>
              </a:rPr>
              <a:t>https://www.facebook.com/groups/ssproj/</a:t>
            </a:r>
            <a:endParaRPr lang="en-US" altLang="ja-JP" sz="4800" spc="-150" dirty="0" smtClean="0">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1497866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a:buFont typeface="Wingdings" panose="05000000000000000000" pitchFamily="2" charset="2"/>
              <a:buChar char="p"/>
            </a:pPr>
            <a:r>
              <a:rPr kumimoji="1" lang="ja-JP" altLang="en-US" dirty="0" smtClean="0">
                <a:solidFill>
                  <a:schemeClr val="bg1">
                    <a:lumMod val="75000"/>
                  </a:schemeClr>
                </a:solidFill>
              </a:rPr>
              <a:t> 会社紹介</a:t>
            </a:r>
            <a:endParaRPr kumimoji="1" lang="en-US" altLang="ja-JP" dirty="0" smtClean="0">
              <a:solidFill>
                <a:schemeClr val="bg1">
                  <a:lumMod val="75000"/>
                </a:schemeClr>
              </a:solidFill>
            </a:endParaRPr>
          </a:p>
          <a:p>
            <a:pPr>
              <a:buFont typeface="Wingdings" panose="05000000000000000000" pitchFamily="2" charset="2"/>
              <a:buChar char="p"/>
            </a:pPr>
            <a:r>
              <a:rPr kumimoji="1" lang="en-US" altLang="ja-JP" dirty="0" smtClean="0">
                <a:solidFill>
                  <a:schemeClr val="bg1">
                    <a:lumMod val="75000"/>
                  </a:schemeClr>
                </a:solidFill>
              </a:rPr>
              <a:t> </a:t>
            </a:r>
            <a:r>
              <a:rPr kumimoji="1" lang="ja-JP" altLang="en-US" dirty="0" smtClean="0">
                <a:solidFill>
                  <a:schemeClr val="bg1">
                    <a:lumMod val="75000"/>
                  </a:schemeClr>
                </a:solidFill>
              </a:rPr>
              <a:t>「シラサギ」の紹介</a:t>
            </a:r>
            <a:endParaRPr kumimoji="1" lang="en-US" altLang="ja-JP" dirty="0" smtClean="0">
              <a:solidFill>
                <a:schemeClr val="bg1">
                  <a:lumMod val="75000"/>
                </a:schemeClr>
              </a:solidFill>
            </a:endParaRPr>
          </a:p>
          <a:p>
            <a:pPr>
              <a:buFont typeface="Wingdings" panose="05000000000000000000" pitchFamily="2" charset="2"/>
              <a:buChar char="p"/>
            </a:pPr>
            <a:r>
              <a:rPr lang="en-US" altLang="ja-JP" dirty="0">
                <a:solidFill>
                  <a:schemeClr val="bg1">
                    <a:lumMod val="75000"/>
                  </a:schemeClr>
                </a:solidFill>
              </a:rPr>
              <a:t> </a:t>
            </a:r>
            <a:r>
              <a:rPr lang="ja-JP" altLang="en-US" dirty="0">
                <a:solidFill>
                  <a:schemeClr val="bg1">
                    <a:lumMod val="75000"/>
                  </a:schemeClr>
                </a:solidFill>
              </a:rPr>
              <a:t>「シラサギ」の</a:t>
            </a:r>
            <a:r>
              <a:rPr lang="en-US" altLang="ja-JP" dirty="0" smtClean="0">
                <a:solidFill>
                  <a:schemeClr val="bg1">
                    <a:lumMod val="75000"/>
                  </a:schemeClr>
                </a:solidFill>
              </a:rPr>
              <a:t>CMS</a:t>
            </a:r>
            <a:r>
              <a:rPr lang="ja-JP" altLang="en-US" dirty="0" smtClean="0">
                <a:solidFill>
                  <a:schemeClr val="bg1">
                    <a:lumMod val="75000"/>
                  </a:schemeClr>
                </a:solidFill>
              </a:rPr>
              <a:t>の紹介</a:t>
            </a:r>
            <a:endParaRPr lang="en-US" altLang="ja-JP" dirty="0" smtClean="0">
              <a:solidFill>
                <a:schemeClr val="bg1">
                  <a:lumMod val="75000"/>
                </a:schemeClr>
              </a:solidFill>
            </a:endParaRPr>
          </a:p>
          <a:p>
            <a:pPr>
              <a:buFont typeface="Wingdings" panose="05000000000000000000" pitchFamily="2" charset="2"/>
              <a:buChar char="p"/>
            </a:pPr>
            <a:r>
              <a:rPr kumimoji="1" lang="en-US" altLang="ja-JP" dirty="0"/>
              <a:t> </a:t>
            </a:r>
            <a:r>
              <a:rPr kumimoji="1" lang="ja-JP" altLang="en-US" dirty="0" smtClean="0"/>
              <a:t>オープンデータプラグインの紹介</a:t>
            </a:r>
            <a:endParaRPr kumimoji="1" lang="en-US" altLang="ja-JP" dirty="0" smtClean="0"/>
          </a:p>
          <a:p>
            <a:pPr>
              <a:buFont typeface="Wingdings" panose="05000000000000000000" pitchFamily="2" charset="2"/>
              <a:buChar char="p"/>
            </a:pPr>
            <a:r>
              <a:rPr lang="ja-JP" altLang="en-US" dirty="0" smtClean="0">
                <a:solidFill>
                  <a:schemeClr val="bg1">
                    <a:lumMod val="75000"/>
                  </a:schemeClr>
                </a:solidFill>
              </a:rPr>
              <a:t> 徳島県</a:t>
            </a:r>
            <a:r>
              <a:rPr lang="ja-JP" altLang="en-US" dirty="0">
                <a:solidFill>
                  <a:schemeClr val="bg1">
                    <a:lumMod val="75000"/>
                  </a:schemeClr>
                </a:solidFill>
              </a:rPr>
              <a:t>を通して見た、オープンデータの推進</a:t>
            </a:r>
            <a:endParaRPr kumimoji="1" lang="ja-JP" altLang="en-US" dirty="0">
              <a:solidFill>
                <a:schemeClr val="bg1">
                  <a:lumMod val="75000"/>
                </a:schemeClr>
              </a:solidFill>
            </a:endParaRPr>
          </a:p>
        </p:txBody>
      </p:sp>
      <p:cxnSp>
        <p:nvCxnSpPr>
          <p:cNvPr id="4" name="直線コネクタ 3"/>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9" y="4508567"/>
            <a:ext cx="6939279" cy="1619165"/>
          </a:xfrm>
          <a:prstGeom prst="rect">
            <a:avLst/>
          </a:prstGeom>
        </p:spPr>
      </p:pic>
      <p:cxnSp>
        <p:nvCxnSpPr>
          <p:cNvPr id="6" name="直線コネクタ 5"/>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871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3991798"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オープンデータの取り組み</a:t>
            </a:r>
            <a:endParaRPr lang="ja-JP" altLang="en-US" sz="2800" dirty="0"/>
          </a:p>
        </p:txBody>
      </p:sp>
      <p:sp>
        <p:nvSpPr>
          <p:cNvPr id="2" name="テキスト ボックス 1"/>
          <p:cNvSpPr txBox="1"/>
          <p:nvPr/>
        </p:nvSpPr>
        <p:spPr>
          <a:xfrm>
            <a:off x="177331" y="928919"/>
            <a:ext cx="11768484" cy="1569660"/>
          </a:xfrm>
          <a:prstGeom prst="rect">
            <a:avLst/>
          </a:prstGeom>
          <a:noFill/>
        </p:spPr>
        <p:txBody>
          <a:bodyPr wrap="square" rtlCol="0">
            <a:spAutoFit/>
          </a:bodyPr>
          <a:lstStyle/>
          <a:p>
            <a:r>
              <a:rPr lang="ja-JP" altLang="en-US" sz="2400" dirty="0">
                <a:latin typeface="+mn-ea"/>
              </a:rPr>
              <a:t>近年、国内でもオープンデータの取組が進み、日本政府のデータカタログサイト（</a:t>
            </a:r>
            <a:r>
              <a:rPr lang="en-US" altLang="ja-JP" sz="2400" dirty="0">
                <a:latin typeface="+mn-ea"/>
              </a:rPr>
              <a:t>http://data.go.jp/</a:t>
            </a:r>
            <a:r>
              <a:rPr lang="ja-JP" altLang="en-US" sz="2400" dirty="0">
                <a:latin typeface="+mn-ea"/>
              </a:rPr>
              <a:t>）、経済産業省がオープンデータを実践するために設置した試験サイト（</a:t>
            </a:r>
            <a:r>
              <a:rPr lang="en-US" altLang="ja-JP" sz="2400" dirty="0">
                <a:latin typeface="+mn-ea"/>
              </a:rPr>
              <a:t>http://datameti.go.jp/</a:t>
            </a:r>
            <a:r>
              <a:rPr lang="ja-JP" altLang="en-US" sz="2400" dirty="0">
                <a:latin typeface="+mn-ea"/>
              </a:rPr>
              <a:t>）を初め、政府関連機関の統計情報ページ、各自治体のオープンデータカタログサイト等が少しずつ立ち上がっています。</a:t>
            </a:r>
            <a:endParaRPr lang="en-US" altLang="ja-JP" sz="2400" dirty="0">
              <a:latin typeface="+mn-ea"/>
            </a:endParaRPr>
          </a:p>
        </p:txBody>
      </p:sp>
      <p:sp>
        <p:nvSpPr>
          <p:cNvPr id="3" name="正方形/長方形 2"/>
          <p:cNvSpPr/>
          <p:nvPr/>
        </p:nvSpPr>
        <p:spPr>
          <a:xfrm>
            <a:off x="2631831" y="2612909"/>
            <a:ext cx="6928338" cy="691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内閣官房情報通信技術総合戦略室のオープンデータ取得の目的</a:t>
            </a:r>
            <a:endParaRPr kumimoji="1" lang="ja-JP" altLang="en-US" b="1" dirty="0"/>
          </a:p>
        </p:txBody>
      </p:sp>
      <p:sp>
        <p:nvSpPr>
          <p:cNvPr id="9" name="正方形/長方形 8"/>
          <p:cNvSpPr/>
          <p:nvPr/>
        </p:nvSpPr>
        <p:spPr>
          <a:xfrm>
            <a:off x="2631831" y="2612908"/>
            <a:ext cx="6928338" cy="35313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2904392" y="3509725"/>
            <a:ext cx="6383215" cy="6682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accent5">
                    <a:lumMod val="75000"/>
                  </a:schemeClr>
                </a:solidFill>
              </a:rPr>
              <a:t>①行政の透明性・信頼性の向上</a:t>
            </a:r>
            <a:endParaRPr kumimoji="1" lang="ja-JP" altLang="en-US" b="1" dirty="0">
              <a:solidFill>
                <a:schemeClr val="accent5">
                  <a:lumMod val="75000"/>
                </a:schemeClr>
              </a:solidFill>
            </a:endParaRPr>
          </a:p>
        </p:txBody>
      </p:sp>
      <p:sp>
        <p:nvSpPr>
          <p:cNvPr id="12" name="正方形/長方形 11"/>
          <p:cNvSpPr/>
          <p:nvPr/>
        </p:nvSpPr>
        <p:spPr>
          <a:xfrm>
            <a:off x="2904392" y="4377233"/>
            <a:ext cx="6383215" cy="6682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accent5">
                    <a:lumMod val="75000"/>
                  </a:schemeClr>
                </a:solidFill>
              </a:rPr>
              <a:t>②国民参加。官民協議の推進</a:t>
            </a:r>
            <a:endParaRPr kumimoji="1" lang="ja-JP" altLang="en-US" b="1" dirty="0">
              <a:solidFill>
                <a:schemeClr val="accent5">
                  <a:lumMod val="75000"/>
                </a:schemeClr>
              </a:solidFill>
            </a:endParaRPr>
          </a:p>
        </p:txBody>
      </p:sp>
      <p:sp>
        <p:nvSpPr>
          <p:cNvPr id="13" name="正方形/長方形 12"/>
          <p:cNvSpPr/>
          <p:nvPr/>
        </p:nvSpPr>
        <p:spPr>
          <a:xfrm>
            <a:off x="2904392" y="5291633"/>
            <a:ext cx="6383215" cy="6682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accent5">
                    <a:lumMod val="75000"/>
                  </a:schemeClr>
                </a:solidFill>
              </a:rPr>
              <a:t>③経済の活性化・行政の効率化</a:t>
            </a:r>
            <a:endParaRPr kumimoji="1" lang="ja-JP" altLang="en-US" b="1" dirty="0">
              <a:solidFill>
                <a:schemeClr val="accent5">
                  <a:lumMod val="75000"/>
                </a:schemeClr>
              </a:solidFill>
            </a:endParaRPr>
          </a:p>
        </p:txBody>
      </p:sp>
    </p:spTree>
    <p:extLst>
      <p:ext uri="{BB962C8B-B14F-4D97-AF65-F5344CB8AC3E}">
        <p14:creationId xmlns:p14="http://schemas.microsoft.com/office/powerpoint/2010/main" val="2483755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101" y="2277086"/>
            <a:ext cx="924501" cy="123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m-kudou\AppData\Local\Microsoft\Windows\Temporary Internet Files\Content.IE5\YQPH2B32\gatag-000055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2870" y="2360426"/>
            <a:ext cx="1072152" cy="1072152"/>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4073551"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オープンデータ化への課題</a:t>
            </a:r>
            <a:endParaRPr lang="ja-JP" altLang="en-US" sz="2800" dirty="0"/>
          </a:p>
        </p:txBody>
      </p:sp>
      <p:sp>
        <p:nvSpPr>
          <p:cNvPr id="2" name="テキスト ボックス 1"/>
          <p:cNvSpPr txBox="1"/>
          <p:nvPr/>
        </p:nvSpPr>
        <p:spPr>
          <a:xfrm>
            <a:off x="594667" y="4348150"/>
            <a:ext cx="6144313" cy="523220"/>
          </a:xfrm>
          <a:prstGeom prst="rect">
            <a:avLst/>
          </a:prstGeom>
          <a:noFill/>
        </p:spPr>
        <p:txBody>
          <a:bodyPr wrap="square" rtlCol="0">
            <a:spAutoFit/>
          </a:bodyPr>
          <a:lstStyle/>
          <a:p>
            <a:pPr algn="ctr"/>
            <a:r>
              <a:rPr kumimoji="1" lang="ja-JP" altLang="en-US" sz="2800" b="1" dirty="0" smtClean="0">
                <a:latin typeface="+mn-ea"/>
              </a:rPr>
              <a:t>オープンソースにより課題を解決</a:t>
            </a:r>
            <a:endParaRPr kumimoji="1" lang="en-US" altLang="ja-JP" sz="2800" b="1" dirty="0" smtClean="0">
              <a:latin typeface="+mn-ea"/>
            </a:endParaRPr>
          </a:p>
        </p:txBody>
      </p:sp>
      <p:grpSp>
        <p:nvGrpSpPr>
          <p:cNvPr id="22" name="グループ化 21"/>
          <p:cNvGrpSpPr/>
          <p:nvPr/>
        </p:nvGrpSpPr>
        <p:grpSpPr>
          <a:xfrm>
            <a:off x="225781" y="1212089"/>
            <a:ext cx="1563166" cy="981658"/>
            <a:chOff x="225781" y="1780448"/>
            <a:chExt cx="1563166" cy="981658"/>
          </a:xfrm>
        </p:grpSpPr>
        <p:sp>
          <p:nvSpPr>
            <p:cNvPr id="3" name="テキスト ボックス 2"/>
            <p:cNvSpPr txBox="1"/>
            <p:nvPr/>
          </p:nvSpPr>
          <p:spPr>
            <a:xfrm>
              <a:off x="355539" y="2009667"/>
              <a:ext cx="990968" cy="523220"/>
            </a:xfrm>
            <a:prstGeom prst="rect">
              <a:avLst/>
            </a:prstGeom>
            <a:noFill/>
          </p:spPr>
          <p:txBody>
            <a:bodyPr wrap="none" rtlCol="0">
              <a:spAutoFit/>
            </a:bodyPr>
            <a:lstStyle/>
            <a:p>
              <a:r>
                <a:rPr kumimoji="1" lang="ja-JP" altLang="en-US" sz="1400" dirty="0" smtClean="0"/>
                <a:t>データの登録が</a:t>
              </a:r>
              <a:endParaRPr kumimoji="1" lang="en-US" altLang="ja-JP" sz="1400" dirty="0" smtClean="0"/>
            </a:p>
            <a:p>
              <a:r>
                <a:rPr kumimoji="1" lang="ja-JP" altLang="en-US" sz="1400" dirty="0" smtClean="0"/>
                <a:t>　　難しい</a:t>
              </a:r>
              <a:endParaRPr kumimoji="1" lang="ja-JP" altLang="en-US" sz="1400" dirty="0"/>
            </a:p>
          </p:txBody>
        </p:sp>
        <p:sp>
          <p:nvSpPr>
            <p:cNvPr id="10" name="雲形吹き出し 9"/>
            <p:cNvSpPr/>
            <p:nvPr/>
          </p:nvSpPr>
          <p:spPr>
            <a:xfrm>
              <a:off x="225781" y="1780448"/>
              <a:ext cx="1563166" cy="981658"/>
            </a:xfrm>
            <a:prstGeom prst="cloudCallout">
              <a:avLst>
                <a:gd name="adj1" fmla="val 14006"/>
                <a:gd name="adj2" fmla="val 7787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20" name="グループ化 19"/>
          <p:cNvGrpSpPr/>
          <p:nvPr/>
        </p:nvGrpSpPr>
        <p:grpSpPr>
          <a:xfrm>
            <a:off x="3963801" y="1273645"/>
            <a:ext cx="1805677" cy="920102"/>
            <a:chOff x="4866640" y="1800640"/>
            <a:chExt cx="1805677" cy="920102"/>
          </a:xfrm>
        </p:grpSpPr>
        <p:sp>
          <p:nvSpPr>
            <p:cNvPr id="8" name="テキスト ボックス 7"/>
            <p:cNvSpPr txBox="1"/>
            <p:nvPr/>
          </p:nvSpPr>
          <p:spPr>
            <a:xfrm>
              <a:off x="5127189" y="2018749"/>
              <a:ext cx="835846" cy="490411"/>
            </a:xfrm>
            <a:prstGeom prst="rect">
              <a:avLst/>
            </a:prstGeom>
            <a:noFill/>
          </p:spPr>
          <p:txBody>
            <a:bodyPr wrap="none" rtlCol="0">
              <a:spAutoFit/>
            </a:bodyPr>
            <a:lstStyle/>
            <a:p>
              <a:r>
                <a:rPr lang="ja-JP" altLang="en-US" sz="1400" dirty="0" smtClean="0"/>
                <a:t>住民不在で</a:t>
              </a:r>
              <a:endParaRPr lang="en-US" altLang="ja-JP" sz="1400" dirty="0" smtClean="0"/>
            </a:p>
            <a:p>
              <a:r>
                <a:rPr lang="ja-JP" altLang="en-US" sz="1400" dirty="0" smtClean="0"/>
                <a:t>盛り上がらない</a:t>
              </a:r>
              <a:endParaRPr kumimoji="1" lang="ja-JP" altLang="en-US" sz="1400" dirty="0"/>
            </a:p>
          </p:txBody>
        </p:sp>
        <p:sp>
          <p:nvSpPr>
            <p:cNvPr id="11" name="雲形吹き出し 10"/>
            <p:cNvSpPr/>
            <p:nvPr/>
          </p:nvSpPr>
          <p:spPr>
            <a:xfrm>
              <a:off x="4866640" y="1800640"/>
              <a:ext cx="1805677" cy="920102"/>
            </a:xfrm>
            <a:prstGeom prst="cloudCallout">
              <a:avLst>
                <a:gd name="adj1" fmla="val 31495"/>
                <a:gd name="adj2" fmla="val 6802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23" name="グループ化 22"/>
          <p:cNvGrpSpPr/>
          <p:nvPr/>
        </p:nvGrpSpPr>
        <p:grpSpPr>
          <a:xfrm>
            <a:off x="5769478" y="1259883"/>
            <a:ext cx="1727779" cy="886070"/>
            <a:chOff x="5841421" y="2229913"/>
            <a:chExt cx="1727779" cy="886070"/>
          </a:xfrm>
        </p:grpSpPr>
        <p:sp>
          <p:nvSpPr>
            <p:cNvPr id="9" name="テキスト ボックス 8"/>
            <p:cNvSpPr txBox="1"/>
            <p:nvPr/>
          </p:nvSpPr>
          <p:spPr>
            <a:xfrm>
              <a:off x="6075133" y="2379531"/>
              <a:ext cx="1244251" cy="523220"/>
            </a:xfrm>
            <a:prstGeom prst="rect">
              <a:avLst/>
            </a:prstGeom>
            <a:noFill/>
          </p:spPr>
          <p:txBody>
            <a:bodyPr wrap="none" rtlCol="0">
              <a:spAutoFit/>
            </a:bodyPr>
            <a:lstStyle/>
            <a:p>
              <a:r>
                <a:rPr kumimoji="1" lang="ja-JP" altLang="en-US" sz="1400" dirty="0" smtClean="0"/>
                <a:t>実際の生活で</a:t>
              </a:r>
              <a:endParaRPr kumimoji="1" lang="en-US" altLang="ja-JP" sz="1400" dirty="0" smtClean="0"/>
            </a:p>
            <a:p>
              <a:r>
                <a:rPr kumimoji="1" lang="ja-JP" altLang="en-US" sz="1400" dirty="0" smtClean="0"/>
                <a:t>役立たない</a:t>
              </a:r>
              <a:endParaRPr kumimoji="1" lang="ja-JP" altLang="en-US" sz="1400" dirty="0"/>
            </a:p>
          </p:txBody>
        </p:sp>
        <p:sp>
          <p:nvSpPr>
            <p:cNvPr id="12" name="雲形吹き出し 11"/>
            <p:cNvSpPr/>
            <p:nvPr/>
          </p:nvSpPr>
          <p:spPr>
            <a:xfrm>
              <a:off x="5841421" y="2229913"/>
              <a:ext cx="1727779" cy="886070"/>
            </a:xfrm>
            <a:prstGeom prst="cloudCallout">
              <a:avLst>
                <a:gd name="adj1" fmla="val -30242"/>
                <a:gd name="adj2" fmla="val 7396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21" name="グループ化 20"/>
          <p:cNvGrpSpPr/>
          <p:nvPr/>
        </p:nvGrpSpPr>
        <p:grpSpPr>
          <a:xfrm>
            <a:off x="1942511" y="1170725"/>
            <a:ext cx="1623649" cy="981658"/>
            <a:chOff x="2176191" y="1739084"/>
            <a:chExt cx="1623649" cy="981658"/>
          </a:xfrm>
        </p:grpSpPr>
        <p:sp>
          <p:nvSpPr>
            <p:cNvPr id="14" name="テキスト ボックス 13"/>
            <p:cNvSpPr txBox="1"/>
            <p:nvPr/>
          </p:nvSpPr>
          <p:spPr>
            <a:xfrm>
              <a:off x="2416462" y="1968303"/>
              <a:ext cx="1292341" cy="523220"/>
            </a:xfrm>
            <a:prstGeom prst="rect">
              <a:avLst/>
            </a:prstGeom>
            <a:noFill/>
          </p:spPr>
          <p:txBody>
            <a:bodyPr wrap="none" rtlCol="0">
              <a:spAutoFit/>
            </a:bodyPr>
            <a:lstStyle/>
            <a:p>
              <a:r>
                <a:rPr lang="ja-JP" altLang="en-US" sz="1400" dirty="0"/>
                <a:t>新た</a:t>
              </a:r>
              <a:r>
                <a:rPr lang="ja-JP" altLang="en-US" sz="1400" dirty="0" smtClean="0"/>
                <a:t>なコストが</a:t>
              </a:r>
              <a:endParaRPr lang="en-US" altLang="ja-JP" sz="1400" dirty="0" smtClean="0"/>
            </a:p>
            <a:p>
              <a:r>
                <a:rPr lang="ja-JP" altLang="en-US" sz="1400" dirty="0" smtClean="0"/>
                <a:t>掛けられない</a:t>
              </a:r>
              <a:endParaRPr kumimoji="1" lang="ja-JP" altLang="en-US" sz="1400" dirty="0"/>
            </a:p>
          </p:txBody>
        </p:sp>
        <p:sp>
          <p:nvSpPr>
            <p:cNvPr id="15" name="雲形吹き出し 14"/>
            <p:cNvSpPr/>
            <p:nvPr/>
          </p:nvSpPr>
          <p:spPr>
            <a:xfrm>
              <a:off x="2176191" y="1739084"/>
              <a:ext cx="1623649" cy="981658"/>
            </a:xfrm>
            <a:prstGeom prst="cloudCallout">
              <a:avLst>
                <a:gd name="adj1" fmla="val -36105"/>
                <a:gd name="adj2" fmla="val 7835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下矢印 23"/>
          <p:cNvSpPr/>
          <p:nvPr/>
        </p:nvSpPr>
        <p:spPr>
          <a:xfrm>
            <a:off x="3147390" y="3688681"/>
            <a:ext cx="1036320" cy="42672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8903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3990195" cy="523220"/>
          </a:xfrm>
          <a:prstGeom prst="rect">
            <a:avLst/>
          </a:prstGeom>
        </p:spPr>
        <p:txBody>
          <a:bodyPr wrap="none">
            <a:spAutoFit/>
          </a:bodyPr>
          <a:lstStyle/>
          <a:p>
            <a:r>
              <a:rPr lang="ja-JP" altLang="en-US" sz="2800" dirty="0" smtClean="0"/>
              <a:t>オープンソースにしました</a:t>
            </a:r>
            <a:endParaRPr lang="ja-JP" altLang="en-US" sz="2800" dirty="0"/>
          </a:p>
        </p:txBody>
      </p:sp>
      <p:sp>
        <p:nvSpPr>
          <p:cNvPr id="2" name="テキスト ボックス 1"/>
          <p:cNvSpPr txBox="1"/>
          <p:nvPr/>
        </p:nvSpPr>
        <p:spPr>
          <a:xfrm>
            <a:off x="3460173" y="920195"/>
            <a:ext cx="8518679" cy="4524315"/>
          </a:xfrm>
          <a:prstGeom prst="rect">
            <a:avLst/>
          </a:prstGeom>
          <a:noFill/>
        </p:spPr>
        <p:txBody>
          <a:bodyPr wrap="none" rtlCol="0">
            <a:spAutoFit/>
          </a:bodyPr>
          <a:lstStyle/>
          <a:p>
            <a:r>
              <a:rPr kumimoji="1" lang="ja-JP" altLang="en-US" sz="2400" dirty="0" smtClean="0">
                <a:latin typeface="+mn-ea"/>
              </a:rPr>
              <a:t>徳島県のオープンデータポータルサイトを「シラサギ」で構築</a:t>
            </a:r>
            <a:r>
              <a:rPr lang="ja-JP" altLang="en-US" sz="2400" dirty="0">
                <a:latin typeface="+mn-ea"/>
              </a:rPr>
              <a:t>。</a:t>
            </a:r>
            <a:endParaRPr kumimoji="1" lang="en-US" altLang="ja-JP" sz="2400" dirty="0" smtClean="0">
              <a:latin typeface="+mn-ea"/>
            </a:endParaRPr>
          </a:p>
          <a:p>
            <a:r>
              <a:rPr lang="ja-JP" altLang="en-US" sz="2400" dirty="0" smtClean="0">
                <a:latin typeface="+mn-ea"/>
              </a:rPr>
              <a:t>その際に開発したオープンデータに関する機能を、</a:t>
            </a:r>
            <a:endParaRPr lang="en-US" altLang="ja-JP" sz="2400" dirty="0" smtClean="0">
              <a:latin typeface="+mn-ea"/>
            </a:endParaRPr>
          </a:p>
          <a:p>
            <a:r>
              <a:rPr lang="ja-JP" altLang="en-US" sz="2400" dirty="0" smtClean="0">
                <a:latin typeface="+mn-ea"/>
              </a:rPr>
              <a:t>オープンソースとして公開しました。</a:t>
            </a:r>
            <a:endParaRPr lang="en-US" altLang="ja-JP" sz="2400" dirty="0" smtClean="0">
              <a:latin typeface="+mn-ea"/>
            </a:endParaRPr>
          </a:p>
          <a:p>
            <a:r>
              <a:rPr kumimoji="1" lang="ja-JP" altLang="en-US" sz="2400" dirty="0" smtClean="0">
                <a:latin typeface="+mn-ea"/>
              </a:rPr>
              <a:t>このプラグインは、下記のコンセプトで開発されています。</a:t>
            </a:r>
            <a:endParaRPr kumimoji="1" lang="en-US" altLang="ja-JP" sz="2400" dirty="0" smtClean="0">
              <a:latin typeface="+mn-ea"/>
            </a:endParaRPr>
          </a:p>
          <a:p>
            <a:endParaRPr kumimoji="1" lang="en-US" altLang="ja-JP" sz="2400" dirty="0">
              <a:latin typeface="+mn-ea"/>
            </a:endParaRPr>
          </a:p>
          <a:p>
            <a:r>
              <a:rPr lang="ja-JP" altLang="en-US" sz="2400" dirty="0">
                <a:latin typeface="+mn-ea"/>
              </a:rPr>
              <a:t>・可能な限りたくさんのデータを公開</a:t>
            </a:r>
          </a:p>
          <a:p>
            <a:endParaRPr lang="ja-JP" altLang="en-US" sz="2400" dirty="0">
              <a:latin typeface="+mn-ea"/>
            </a:endParaRPr>
          </a:p>
          <a:p>
            <a:r>
              <a:rPr lang="ja-JP" altLang="en-US" sz="2400" dirty="0">
                <a:latin typeface="+mn-ea"/>
              </a:rPr>
              <a:t>・自治体職員に対して業務改善支援を実現</a:t>
            </a:r>
          </a:p>
          <a:p>
            <a:endParaRPr lang="ja-JP" altLang="en-US" sz="2400" dirty="0">
              <a:latin typeface="+mn-ea"/>
            </a:endParaRPr>
          </a:p>
          <a:p>
            <a:r>
              <a:rPr lang="ja-JP" altLang="en-US" sz="2400" dirty="0">
                <a:latin typeface="+mn-ea"/>
              </a:rPr>
              <a:t>・自治体と</a:t>
            </a:r>
            <a:r>
              <a:rPr lang="ja-JP" altLang="en-US" sz="2400" dirty="0" smtClean="0">
                <a:latin typeface="+mn-ea"/>
              </a:rPr>
              <a:t>県民・市民がオープンデータ化を推進</a:t>
            </a:r>
            <a:r>
              <a:rPr lang="ja-JP" altLang="en-US" sz="2400" dirty="0">
                <a:latin typeface="+mn-ea"/>
              </a:rPr>
              <a:t>する</a:t>
            </a:r>
            <a:r>
              <a:rPr lang="ja-JP" altLang="en-US" sz="2400" dirty="0" smtClean="0">
                <a:latin typeface="+mn-ea"/>
              </a:rPr>
              <a:t>仕組みづくり</a:t>
            </a:r>
            <a:endParaRPr lang="ja-JP" altLang="en-US" sz="2400" dirty="0">
              <a:latin typeface="+mn-ea"/>
            </a:endParaRPr>
          </a:p>
          <a:p>
            <a:endParaRPr lang="en-US" altLang="ja-JP" sz="2400" dirty="0" smtClean="0">
              <a:latin typeface="+mn-ea"/>
            </a:endParaRPr>
          </a:p>
          <a:p>
            <a:endParaRPr kumimoji="1" lang="en-US" altLang="ja-JP" sz="2400" dirty="0">
              <a:latin typeface="+mn-ea"/>
            </a:endParaRPr>
          </a:p>
        </p:txBody>
      </p:sp>
      <p:pic>
        <p:nvPicPr>
          <p:cNvPr id="1026" name="Picture 2" descr="Our Open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73" y="920195"/>
            <a:ext cx="3069659" cy="520036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7983797" y="5860460"/>
            <a:ext cx="4208203" cy="338554"/>
          </a:xfrm>
          <a:prstGeom prst="rect">
            <a:avLst/>
          </a:prstGeom>
          <a:noFill/>
        </p:spPr>
        <p:txBody>
          <a:bodyPr wrap="none" rtlCol="0">
            <a:spAutoFit/>
          </a:bodyPr>
          <a:lstStyle/>
          <a:p>
            <a:r>
              <a:rPr kumimoji="1" lang="ja-JP" altLang="en-US" sz="1600" dirty="0" smtClean="0"/>
              <a:t>画面：徳島県オープンデータポータルサイトより</a:t>
            </a:r>
            <a:endParaRPr kumimoji="1" lang="ja-JP" altLang="en-US" sz="1600" dirty="0"/>
          </a:p>
        </p:txBody>
      </p:sp>
    </p:spTree>
    <p:extLst>
      <p:ext uri="{BB962C8B-B14F-4D97-AF65-F5344CB8AC3E}">
        <p14:creationId xmlns:p14="http://schemas.microsoft.com/office/powerpoint/2010/main" val="3299584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7175362"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コンセプト１：</a:t>
            </a:r>
            <a:r>
              <a:rPr lang="ja-JP" altLang="ja-JP" sz="2800" dirty="0" smtClean="0">
                <a:latin typeface="HGP創英角ｺﾞｼｯｸUB" panose="020B0900000000000000" pitchFamily="50" charset="-128"/>
                <a:ea typeface="HGP創英角ｺﾞｼｯｸUB" panose="020B0900000000000000" pitchFamily="50" charset="-128"/>
              </a:rPr>
              <a:t>可能</a:t>
            </a:r>
            <a:r>
              <a:rPr lang="ja-JP" altLang="ja-JP" sz="2800" dirty="0">
                <a:latin typeface="HGP創英角ｺﾞｼｯｸUB" panose="020B0900000000000000" pitchFamily="50" charset="-128"/>
                <a:ea typeface="HGP創英角ｺﾞｼｯｸUB" panose="020B0900000000000000" pitchFamily="50" charset="-128"/>
              </a:rPr>
              <a:t>な限りたくさんのデータを公開</a:t>
            </a:r>
            <a:endParaRPr lang="ja-JP" altLang="en-US" sz="28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164900" y="868717"/>
            <a:ext cx="11827231" cy="1569660"/>
          </a:xfrm>
          <a:prstGeom prst="rect">
            <a:avLst/>
          </a:prstGeom>
          <a:noFill/>
        </p:spPr>
        <p:txBody>
          <a:bodyPr wrap="square" rtlCol="0">
            <a:spAutoFit/>
          </a:bodyPr>
          <a:lstStyle/>
          <a:p>
            <a:r>
              <a:rPr lang="ja-JP" altLang="en-US" sz="2400" dirty="0" smtClean="0"/>
              <a:t>自治体には多くの部署があり、また様々なデータがあります。実際に、どのようなデータが</a:t>
            </a:r>
            <a:endParaRPr lang="en-US" altLang="ja-JP" sz="2400" dirty="0" smtClean="0"/>
          </a:p>
          <a:p>
            <a:r>
              <a:rPr lang="ja-JP" altLang="en-US" sz="2400" dirty="0" smtClean="0"/>
              <a:t>オープンデータとして公開できるのか、県民・市民はわかりません。そのため、可能な限り</a:t>
            </a:r>
            <a:endParaRPr lang="en-US" altLang="ja-JP" sz="2400" dirty="0" smtClean="0"/>
          </a:p>
          <a:p>
            <a:r>
              <a:rPr lang="ja-JP" altLang="en-US" sz="2400" dirty="0" smtClean="0"/>
              <a:t>たくさんのデータをまず</a:t>
            </a:r>
            <a:r>
              <a:rPr lang="ja-JP" altLang="ja-JP" sz="2400" dirty="0" smtClean="0"/>
              <a:t>公開</a:t>
            </a:r>
            <a:r>
              <a:rPr lang="ja-JP" altLang="en-US" sz="2400" dirty="0" smtClean="0"/>
              <a:t>し、それによって要望をもらう、データを改善するなどのフィード</a:t>
            </a:r>
            <a:endParaRPr lang="en-US" altLang="ja-JP" sz="2400" dirty="0" smtClean="0"/>
          </a:p>
          <a:p>
            <a:r>
              <a:rPr lang="ja-JP" altLang="en-US" sz="2400" dirty="0" smtClean="0"/>
              <a:t>バックを繰り返すことで、少しずつ役立つデータが揃っていくことになります。</a:t>
            </a:r>
            <a:endParaRPr lang="en-US" altLang="ja-JP" sz="2400" dirty="0" smtClean="0"/>
          </a:p>
        </p:txBody>
      </p:sp>
      <p:grpSp>
        <p:nvGrpSpPr>
          <p:cNvPr id="8" name="グループ化 7"/>
          <p:cNvGrpSpPr/>
          <p:nvPr/>
        </p:nvGrpSpPr>
        <p:grpSpPr>
          <a:xfrm>
            <a:off x="139415" y="2439222"/>
            <a:ext cx="5436926" cy="3722900"/>
            <a:chOff x="139416" y="1805723"/>
            <a:chExt cx="6457328" cy="4421617"/>
          </a:xfrm>
        </p:grpSpPr>
        <p:pic>
          <p:nvPicPr>
            <p:cNvPr id="9" name="図 8"/>
            <p:cNvPicPr/>
            <p:nvPr/>
          </p:nvPicPr>
          <p:blipFill>
            <a:blip r:embed="rId3">
              <a:extLst>
                <a:ext uri="{28A0092B-C50C-407E-A947-70E740481C1C}">
                  <a14:useLocalDpi xmlns:a14="http://schemas.microsoft.com/office/drawing/2010/main" val="0"/>
                </a:ext>
              </a:extLst>
            </a:blip>
            <a:stretch>
              <a:fillRect/>
            </a:stretch>
          </p:blipFill>
          <p:spPr>
            <a:xfrm>
              <a:off x="249152" y="2669276"/>
              <a:ext cx="6347592" cy="3558064"/>
            </a:xfrm>
            <a:prstGeom prst="rect">
              <a:avLst/>
            </a:prstGeom>
          </p:spPr>
        </p:pic>
        <p:cxnSp>
          <p:nvCxnSpPr>
            <p:cNvPr id="16" name="直線矢印コネクタ 15"/>
            <p:cNvCxnSpPr/>
            <p:nvPr/>
          </p:nvCxnSpPr>
          <p:spPr>
            <a:xfrm flipV="1">
              <a:off x="249152" y="1841220"/>
              <a:ext cx="6239030" cy="31417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139416" y="3592523"/>
              <a:ext cx="1755609" cy="369332"/>
            </a:xfrm>
            <a:prstGeom prst="rect">
              <a:avLst/>
            </a:prstGeom>
            <a:noFill/>
          </p:spPr>
          <p:txBody>
            <a:bodyPr wrap="none" rtlCol="0">
              <a:spAutoFit/>
            </a:bodyPr>
            <a:lstStyle/>
            <a:p>
              <a:r>
                <a:rPr kumimoji="1" lang="ja-JP" altLang="en-US" dirty="0" smtClean="0"/>
                <a:t>最初は★から！</a:t>
              </a:r>
              <a:endParaRPr kumimoji="1" lang="ja-JP" altLang="en-US" dirty="0"/>
            </a:p>
          </p:txBody>
        </p:sp>
        <p:sp>
          <p:nvSpPr>
            <p:cNvPr id="18" name="テキスト ボックス 17"/>
            <p:cNvSpPr txBox="1"/>
            <p:nvPr/>
          </p:nvSpPr>
          <p:spPr>
            <a:xfrm>
              <a:off x="3854164" y="1805723"/>
              <a:ext cx="1475083" cy="369332"/>
            </a:xfrm>
            <a:prstGeom prst="rect">
              <a:avLst/>
            </a:prstGeom>
            <a:noFill/>
          </p:spPr>
          <p:txBody>
            <a:bodyPr wrap="none" rtlCol="0">
              <a:spAutoFit/>
            </a:bodyPr>
            <a:lstStyle/>
            <a:p>
              <a:r>
                <a:rPr lang="ja-JP" altLang="en-US" dirty="0" smtClean="0"/>
                <a:t>目標は高く！</a:t>
              </a:r>
              <a:endParaRPr kumimoji="1" lang="ja-JP" altLang="en-US" dirty="0"/>
            </a:p>
          </p:txBody>
        </p:sp>
      </p:grpSp>
      <p:sp>
        <p:nvSpPr>
          <p:cNvPr id="2" name="テキスト ボックス 1"/>
          <p:cNvSpPr txBox="1"/>
          <p:nvPr/>
        </p:nvSpPr>
        <p:spPr>
          <a:xfrm>
            <a:off x="5757333" y="3053069"/>
            <a:ext cx="6005689" cy="2862322"/>
          </a:xfrm>
          <a:prstGeom prst="rect">
            <a:avLst/>
          </a:prstGeom>
          <a:noFill/>
        </p:spPr>
        <p:txBody>
          <a:bodyPr wrap="square" rtlCol="0">
            <a:spAutoFit/>
          </a:bodyPr>
          <a:lstStyle/>
          <a:p>
            <a:pPr marL="1347788" indent="-1347788">
              <a:tabLst>
                <a:tab pos="1347788" algn="l"/>
              </a:tabLst>
            </a:pPr>
            <a:r>
              <a:rPr lang="ja-JP" altLang="en-US" dirty="0" smtClean="0"/>
              <a:t>★</a:t>
            </a:r>
            <a:r>
              <a:rPr lang="en-US" altLang="ja-JP" dirty="0" smtClean="0"/>
              <a:t>	</a:t>
            </a:r>
            <a:r>
              <a:rPr lang="ja-JP" altLang="en-US" dirty="0" smtClean="0"/>
              <a:t>どんな</a:t>
            </a:r>
            <a:r>
              <a:rPr lang="ja-JP" altLang="en-US" dirty="0"/>
              <a:t>フォーマットでもよいからまずは公開（例：</a:t>
            </a:r>
            <a:r>
              <a:rPr lang="en-US" altLang="ja-JP" dirty="0"/>
              <a:t>PDF</a:t>
            </a:r>
            <a:r>
              <a:rPr lang="ja-JP" altLang="en-US" dirty="0" err="1"/>
              <a:t>、</a:t>
            </a:r>
            <a:r>
              <a:rPr lang="en-US" altLang="ja-JP" dirty="0"/>
              <a:t>jpg</a:t>
            </a:r>
            <a:r>
              <a:rPr lang="ja-JP" altLang="en-US" dirty="0"/>
              <a:t>）</a:t>
            </a:r>
          </a:p>
          <a:p>
            <a:pPr marL="1347788" indent="-1347788">
              <a:tabLst>
                <a:tab pos="1347788" algn="l"/>
              </a:tabLst>
            </a:pPr>
            <a:r>
              <a:rPr lang="ja-JP" altLang="en-US" dirty="0"/>
              <a:t>★</a:t>
            </a:r>
            <a:r>
              <a:rPr lang="ja-JP" altLang="en-US" dirty="0" smtClean="0"/>
              <a:t>★</a:t>
            </a:r>
            <a:r>
              <a:rPr lang="en-US" altLang="ja-JP" dirty="0" smtClean="0"/>
              <a:t>	</a:t>
            </a:r>
            <a:r>
              <a:rPr lang="ja-JP" altLang="en-US" dirty="0" smtClean="0"/>
              <a:t>コンピュータ</a:t>
            </a:r>
            <a:r>
              <a:rPr lang="ja-JP" altLang="en-US" dirty="0"/>
              <a:t>が処理可能なフォーマットで公開（例：</a:t>
            </a:r>
            <a:r>
              <a:rPr lang="en-US" altLang="ja-JP" dirty="0" err="1"/>
              <a:t>xls</a:t>
            </a:r>
            <a:r>
              <a:rPr lang="ja-JP" altLang="en-US" dirty="0" err="1"/>
              <a:t>、</a:t>
            </a:r>
            <a:r>
              <a:rPr lang="en-US" altLang="ja-JP" dirty="0"/>
              <a:t>doc</a:t>
            </a:r>
            <a:r>
              <a:rPr lang="ja-JP" altLang="en-US" dirty="0"/>
              <a:t>）</a:t>
            </a:r>
          </a:p>
          <a:p>
            <a:pPr marL="1347788" indent="-1347788">
              <a:tabLst>
                <a:tab pos="1347788" algn="l"/>
              </a:tabLst>
            </a:pPr>
            <a:r>
              <a:rPr lang="ja-JP" altLang="en-US" dirty="0"/>
              <a:t>★★</a:t>
            </a:r>
            <a:r>
              <a:rPr lang="ja-JP" altLang="en-US" dirty="0" smtClean="0"/>
              <a:t>★</a:t>
            </a:r>
            <a:r>
              <a:rPr lang="en-US" altLang="ja-JP" dirty="0" smtClean="0"/>
              <a:t>	</a:t>
            </a:r>
            <a:r>
              <a:rPr lang="ja-JP" altLang="en-US" dirty="0" smtClean="0"/>
              <a:t>オープン</a:t>
            </a:r>
            <a:r>
              <a:rPr lang="ja-JP" altLang="en-US" dirty="0"/>
              <a:t>に利用できるフォーマットで公開（例：</a:t>
            </a:r>
            <a:r>
              <a:rPr lang="en-US" altLang="ja-JP" dirty="0"/>
              <a:t>XML</a:t>
            </a:r>
            <a:r>
              <a:rPr lang="ja-JP" altLang="en-US" dirty="0" err="1"/>
              <a:t>、</a:t>
            </a:r>
            <a:r>
              <a:rPr lang="en-US" altLang="ja-JP" dirty="0"/>
              <a:t>csv</a:t>
            </a:r>
            <a:r>
              <a:rPr lang="ja-JP" altLang="en-US" dirty="0"/>
              <a:t>）</a:t>
            </a:r>
          </a:p>
          <a:p>
            <a:pPr marL="1347788" indent="-1347788">
              <a:tabLst>
                <a:tab pos="1347788" algn="l"/>
              </a:tabLst>
            </a:pPr>
            <a:r>
              <a:rPr lang="ja-JP" altLang="en-US" dirty="0"/>
              <a:t>★★★</a:t>
            </a:r>
            <a:r>
              <a:rPr lang="ja-JP" altLang="en-US" dirty="0" smtClean="0"/>
              <a:t>★</a:t>
            </a:r>
            <a:r>
              <a:rPr lang="en-US" altLang="ja-JP" dirty="0" smtClean="0"/>
              <a:t>	</a:t>
            </a:r>
            <a:r>
              <a:rPr lang="ja-JP" altLang="en-US" dirty="0" smtClean="0"/>
              <a:t>ＲＤＦ</a:t>
            </a:r>
            <a:r>
              <a:rPr lang="ja-JP" altLang="en-US" dirty="0"/>
              <a:t>（とＳＰＡＲＱＬ）でデータ公開（</a:t>
            </a:r>
            <a:r>
              <a:rPr lang="en-US" altLang="ja-JP" dirty="0" err="1"/>
              <a:t>RDFa</a:t>
            </a:r>
            <a:r>
              <a:rPr lang="ja-JP" altLang="en-US" dirty="0" err="1"/>
              <a:t>、</a:t>
            </a:r>
            <a:r>
              <a:rPr lang="en-US" altLang="ja-JP" dirty="0"/>
              <a:t>RDF</a:t>
            </a:r>
            <a:r>
              <a:rPr lang="ja-JP" altLang="en-US" dirty="0"/>
              <a:t>ストア）</a:t>
            </a:r>
          </a:p>
          <a:p>
            <a:pPr marL="1347788" indent="-1347788">
              <a:tabLst>
                <a:tab pos="1347788" algn="l"/>
              </a:tabLst>
            </a:pPr>
            <a:r>
              <a:rPr lang="ja-JP" altLang="en-US" dirty="0"/>
              <a:t>★★★★</a:t>
            </a:r>
            <a:r>
              <a:rPr lang="ja-JP" altLang="en-US" dirty="0" smtClean="0"/>
              <a:t>★</a:t>
            </a:r>
            <a:r>
              <a:rPr lang="en-US" altLang="ja-JP" dirty="0" smtClean="0"/>
              <a:t>	</a:t>
            </a:r>
            <a:r>
              <a:rPr lang="ja-JP" altLang="en-US" dirty="0" smtClean="0"/>
              <a:t>他</a:t>
            </a:r>
            <a:r>
              <a:rPr lang="ja-JP" altLang="en-US" dirty="0"/>
              <a:t>へのリンクを入れたデータを公開（</a:t>
            </a:r>
            <a:r>
              <a:rPr lang="en-US" altLang="ja-JP" dirty="0"/>
              <a:t>LOD Cloud</a:t>
            </a:r>
            <a:r>
              <a:rPr lang="ja-JP" altLang="en-US" dirty="0" err="1"/>
              <a:t>への</a:t>
            </a:r>
            <a:r>
              <a:rPr lang="ja-JP" altLang="en-US" dirty="0"/>
              <a:t>参加）</a:t>
            </a:r>
            <a:endParaRPr kumimoji="1" lang="ja-JP" altLang="en-US" dirty="0"/>
          </a:p>
        </p:txBody>
      </p:sp>
    </p:spTree>
    <p:extLst>
      <p:ext uri="{BB962C8B-B14F-4D97-AF65-F5344CB8AC3E}">
        <p14:creationId xmlns:p14="http://schemas.microsoft.com/office/powerpoint/2010/main" val="2256229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8327921"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コンセプト２：</a:t>
            </a:r>
            <a:r>
              <a:rPr lang="ja-JP" altLang="ja-JP" sz="2800" dirty="0" smtClean="0">
                <a:latin typeface="HGP創英角ｺﾞｼｯｸUB" panose="020B0900000000000000" pitchFamily="50" charset="-128"/>
                <a:ea typeface="HGP創英角ｺﾞｼｯｸUB" panose="020B0900000000000000" pitchFamily="50" charset="-128"/>
              </a:rPr>
              <a:t>自治体</a:t>
            </a:r>
            <a:r>
              <a:rPr lang="ja-JP" altLang="ja-JP" sz="2800" dirty="0">
                <a:latin typeface="HGP創英角ｺﾞｼｯｸUB" panose="020B0900000000000000" pitchFamily="50" charset="-128"/>
                <a:ea typeface="HGP創英角ｺﾞｼｯｸUB" panose="020B0900000000000000" pitchFamily="50" charset="-128"/>
              </a:rPr>
              <a:t>職員に対して業務改善支援を実現</a:t>
            </a:r>
            <a:endParaRPr lang="ja-JP" altLang="en-US" sz="28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194880" y="868717"/>
            <a:ext cx="12018351" cy="1200329"/>
          </a:xfrm>
          <a:prstGeom prst="rect">
            <a:avLst/>
          </a:prstGeom>
          <a:noFill/>
        </p:spPr>
        <p:txBody>
          <a:bodyPr wrap="square" rtlCol="0">
            <a:spAutoFit/>
          </a:bodyPr>
          <a:lstStyle/>
          <a:p>
            <a:r>
              <a:rPr lang="ja-JP" altLang="en-US" sz="2400" dirty="0" smtClean="0"/>
              <a:t>二次利用可能なデータを県民・市民から要望された場合、ファイル変換機能によって、簡単に</a:t>
            </a:r>
            <a:endParaRPr lang="en-US" altLang="ja-JP" sz="2400" dirty="0" smtClean="0"/>
          </a:p>
          <a:p>
            <a:r>
              <a:rPr lang="ja-JP" altLang="en-US" sz="2400" dirty="0" smtClean="0"/>
              <a:t>フォーマットを変更することが可能です。これは日常業務にも使用できるため、オープンデータ</a:t>
            </a:r>
            <a:endParaRPr lang="en-US" altLang="ja-JP" sz="2400" dirty="0" smtClean="0"/>
          </a:p>
          <a:p>
            <a:r>
              <a:rPr lang="ja-JP" altLang="en-US" sz="2400" dirty="0" smtClean="0"/>
              <a:t>に関連する作業が増える分、他の業務が効率化されるように支援ができればと考えます。</a:t>
            </a:r>
            <a:endParaRPr lang="en-US" altLang="ja-JP" sz="2400" dirty="0" smtClean="0"/>
          </a:p>
        </p:txBody>
      </p:sp>
      <p:pic>
        <p:nvPicPr>
          <p:cNvPr id="12" name="図 11"/>
          <p:cNvPicPr/>
          <p:nvPr/>
        </p:nvPicPr>
        <p:blipFill>
          <a:blip r:embed="rId3">
            <a:extLst>
              <a:ext uri="{28A0092B-C50C-407E-A947-70E740481C1C}">
                <a14:useLocalDpi xmlns:a14="http://schemas.microsoft.com/office/drawing/2010/main" val="0"/>
              </a:ext>
            </a:extLst>
          </a:blip>
          <a:stretch>
            <a:fillRect/>
          </a:stretch>
        </p:blipFill>
        <p:spPr>
          <a:xfrm>
            <a:off x="4385002" y="2132914"/>
            <a:ext cx="3638105" cy="4044554"/>
          </a:xfrm>
          <a:prstGeom prst="rect">
            <a:avLst/>
          </a:prstGeom>
        </p:spPr>
      </p:pic>
    </p:spTree>
    <p:extLst>
      <p:ext uri="{BB962C8B-B14F-4D97-AF65-F5344CB8AC3E}">
        <p14:creationId xmlns:p14="http://schemas.microsoft.com/office/powerpoint/2010/main" val="2849390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図 8"/>
          <p:cNvPicPr/>
          <p:nvPr/>
        </p:nvPicPr>
        <p:blipFill>
          <a:blip r:embed="rId3">
            <a:extLst>
              <a:ext uri="{28A0092B-C50C-407E-A947-70E740481C1C}">
                <a14:useLocalDpi xmlns:a14="http://schemas.microsoft.com/office/drawing/2010/main" val="0"/>
              </a:ext>
            </a:extLst>
          </a:blip>
          <a:stretch>
            <a:fillRect/>
          </a:stretch>
        </p:blipFill>
        <p:spPr>
          <a:xfrm>
            <a:off x="193670" y="2216690"/>
            <a:ext cx="4579519" cy="3927623"/>
          </a:xfrm>
          <a:prstGeom prst="rect">
            <a:avLst/>
          </a:prstGeom>
        </p:spPr>
      </p:pic>
      <p:sp>
        <p:nvSpPr>
          <p:cNvPr id="11" name="テキスト ボックス 10"/>
          <p:cNvSpPr txBox="1"/>
          <p:nvPr/>
        </p:nvSpPr>
        <p:spPr>
          <a:xfrm>
            <a:off x="184386" y="956401"/>
            <a:ext cx="12007614" cy="1200329"/>
          </a:xfrm>
          <a:prstGeom prst="rect">
            <a:avLst/>
          </a:prstGeom>
          <a:noFill/>
        </p:spPr>
        <p:txBody>
          <a:bodyPr wrap="square" rtlCol="0">
            <a:spAutoFit/>
          </a:bodyPr>
          <a:lstStyle/>
          <a:p>
            <a:r>
              <a:rPr kumimoji="1" lang="ja-JP" altLang="en-US" sz="2400" dirty="0" smtClean="0"/>
              <a:t>オープンデータには、自治体が提供する</a:t>
            </a:r>
            <a:r>
              <a:rPr lang="ja-JP" altLang="en-US" sz="2400" dirty="0" smtClean="0"/>
              <a:t>もの、民間から提供されるものがありますが、それら</a:t>
            </a:r>
            <a:endParaRPr lang="en-US" altLang="ja-JP" sz="2400" dirty="0" smtClean="0"/>
          </a:p>
          <a:p>
            <a:r>
              <a:rPr kumimoji="1" lang="ja-JP" altLang="en-US" sz="2400" dirty="0" smtClean="0"/>
              <a:t>を実際に生活の中で活用できるアプリがなければ、オープンデータの恩恵を感じられず、結果</a:t>
            </a:r>
            <a:endParaRPr kumimoji="1" lang="en-US" altLang="ja-JP" sz="2400" dirty="0" smtClean="0"/>
          </a:p>
          <a:p>
            <a:r>
              <a:rPr lang="ja-JP" altLang="en-US" sz="2400" dirty="0" smtClean="0"/>
              <a:t>的にオープンデータは推進されません。</a:t>
            </a:r>
            <a:endParaRPr kumimoji="1" lang="ja-JP" altLang="en-US" sz="2400" dirty="0"/>
          </a:p>
        </p:txBody>
      </p:sp>
      <p:sp>
        <p:nvSpPr>
          <p:cNvPr id="15" name="正方形/長方形 14"/>
          <p:cNvSpPr/>
          <p:nvPr/>
        </p:nvSpPr>
        <p:spPr>
          <a:xfrm>
            <a:off x="139416" y="166282"/>
            <a:ext cx="11439350"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コンセプト３：</a:t>
            </a:r>
            <a:r>
              <a:rPr lang="ja-JP" altLang="ja-JP" sz="2800" dirty="0" smtClean="0">
                <a:latin typeface="HGP創英角ｺﾞｼｯｸUB" panose="020B0900000000000000" pitchFamily="50" charset="-128"/>
                <a:ea typeface="HGP創英角ｺﾞｼｯｸUB" panose="020B0900000000000000" pitchFamily="50" charset="-128"/>
              </a:rPr>
              <a:t>自治体</a:t>
            </a:r>
            <a:r>
              <a:rPr lang="ja-JP" altLang="ja-JP" sz="2800" dirty="0">
                <a:latin typeface="HGP創英角ｺﾞｼｯｸUB" panose="020B0900000000000000" pitchFamily="50" charset="-128"/>
                <a:ea typeface="HGP創英角ｺﾞｼｯｸUB" panose="020B0900000000000000" pitchFamily="50" charset="-128"/>
              </a:rPr>
              <a:t>と</a:t>
            </a:r>
            <a:r>
              <a:rPr lang="ja-JP" altLang="ja-JP" sz="2800" dirty="0" smtClean="0">
                <a:latin typeface="HGP創英角ｺﾞｼｯｸUB" panose="020B0900000000000000" pitchFamily="50" charset="-128"/>
                <a:ea typeface="HGP創英角ｺﾞｼｯｸUB" panose="020B0900000000000000" pitchFamily="50" charset="-128"/>
              </a:rPr>
              <a:t>県民</a:t>
            </a:r>
            <a:r>
              <a:rPr lang="ja-JP" altLang="en-US" sz="2800" dirty="0" smtClean="0">
                <a:latin typeface="HGP創英角ｺﾞｼｯｸUB" panose="020B0900000000000000" pitchFamily="50" charset="-128"/>
                <a:ea typeface="HGP創英角ｺﾞｼｯｸUB" panose="020B0900000000000000" pitchFamily="50" charset="-128"/>
              </a:rPr>
              <a:t>・市民</a:t>
            </a:r>
            <a:r>
              <a:rPr lang="ja-JP" altLang="ja-JP" sz="2800" dirty="0" smtClean="0">
                <a:latin typeface="HGP創英角ｺﾞｼｯｸUB" panose="020B0900000000000000" pitchFamily="50" charset="-128"/>
                <a:ea typeface="HGP創英角ｺﾞｼｯｸUB" panose="020B0900000000000000" pitchFamily="50" charset="-128"/>
              </a:rPr>
              <a:t>がオープンデータ化</a:t>
            </a:r>
            <a:r>
              <a:rPr lang="ja-JP" altLang="ja-JP" sz="2800" dirty="0">
                <a:latin typeface="HGP創英角ｺﾞｼｯｸUB" panose="020B0900000000000000" pitchFamily="50" charset="-128"/>
                <a:ea typeface="HGP創英角ｺﾞｼｯｸUB" panose="020B0900000000000000" pitchFamily="50" charset="-128"/>
              </a:rPr>
              <a:t>を推進する</a:t>
            </a:r>
            <a:r>
              <a:rPr lang="ja-JP" altLang="ja-JP" sz="2800" dirty="0" smtClean="0">
                <a:latin typeface="HGP創英角ｺﾞｼｯｸUB" panose="020B0900000000000000" pitchFamily="50" charset="-128"/>
                <a:ea typeface="HGP創英角ｺﾞｼｯｸUB" panose="020B0900000000000000" pitchFamily="50" charset="-128"/>
              </a:rPr>
              <a:t>仕組み</a:t>
            </a:r>
            <a:r>
              <a:rPr lang="ja-JP" altLang="en-US" sz="2800" dirty="0" smtClean="0">
                <a:latin typeface="HGP創英角ｺﾞｼｯｸUB" panose="020B0900000000000000" pitchFamily="50" charset="-128"/>
                <a:ea typeface="HGP創英角ｺﾞｼｯｸUB" panose="020B0900000000000000" pitchFamily="50" charset="-128"/>
              </a:rPr>
              <a:t>づくり</a:t>
            </a:r>
            <a:endParaRPr lang="ja-JP" altLang="ja-JP" sz="2800" dirty="0">
              <a:latin typeface="HGP創英角ｺﾞｼｯｸUB" panose="020B0900000000000000" pitchFamily="50" charset="-128"/>
              <a:ea typeface="HGP創英角ｺﾞｼｯｸUB" panose="020B0900000000000000" pitchFamily="50" charset="-128"/>
            </a:endParaRPr>
          </a:p>
        </p:txBody>
      </p:sp>
      <p:sp>
        <p:nvSpPr>
          <p:cNvPr id="3" name="テキスト ボックス 2"/>
          <p:cNvSpPr txBox="1"/>
          <p:nvPr/>
        </p:nvSpPr>
        <p:spPr>
          <a:xfrm>
            <a:off x="4983049" y="2248322"/>
            <a:ext cx="7016664" cy="1569660"/>
          </a:xfrm>
          <a:prstGeom prst="rect">
            <a:avLst/>
          </a:prstGeom>
          <a:noFill/>
        </p:spPr>
        <p:txBody>
          <a:bodyPr wrap="none" rtlCol="0">
            <a:spAutoFit/>
          </a:bodyPr>
          <a:lstStyle/>
          <a:p>
            <a:r>
              <a:rPr kumimoji="1" lang="ja-JP" altLang="en-US" sz="2400" dirty="0" smtClean="0"/>
              <a:t>自治体、県民・市民、民間団体、それぞれがオープン</a:t>
            </a:r>
            <a:endParaRPr kumimoji="1" lang="en-US" altLang="ja-JP" sz="2400" dirty="0" smtClean="0"/>
          </a:p>
          <a:p>
            <a:r>
              <a:rPr lang="ja-JP" altLang="en-US" sz="2400" dirty="0" smtClean="0"/>
              <a:t>データの恩恵を感じることで、データの作成、アプリの</a:t>
            </a:r>
            <a:endParaRPr lang="en-US" altLang="ja-JP" sz="2400" dirty="0" smtClean="0"/>
          </a:p>
          <a:p>
            <a:r>
              <a:rPr lang="ja-JP" altLang="en-US" sz="2400" dirty="0" smtClean="0"/>
              <a:t>作成、データの更新、アプリの更新といった様々な</a:t>
            </a:r>
            <a:endParaRPr lang="en-US" altLang="ja-JP" sz="2400" dirty="0" smtClean="0"/>
          </a:p>
          <a:p>
            <a:r>
              <a:rPr lang="ja-JP" altLang="en-US" sz="2400" dirty="0" smtClean="0"/>
              <a:t>やり取りが発生</a:t>
            </a:r>
            <a:r>
              <a:rPr kumimoji="1" lang="ja-JP" altLang="en-US" sz="2400" dirty="0" smtClean="0"/>
              <a:t>することが重要です。</a:t>
            </a:r>
            <a:endParaRPr kumimoji="1" lang="ja-JP" altLang="en-US" sz="2400" dirty="0"/>
          </a:p>
        </p:txBody>
      </p:sp>
    </p:spTree>
    <p:extLst>
      <p:ext uri="{BB962C8B-B14F-4D97-AF65-F5344CB8AC3E}">
        <p14:creationId xmlns:p14="http://schemas.microsoft.com/office/powerpoint/2010/main" val="970440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6607899"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持続的な発展：３つのサイトによる相乗効果</a:t>
            </a:r>
            <a:endParaRPr lang="ja-JP" altLang="en-US" sz="2800" dirty="0"/>
          </a:p>
        </p:txBody>
      </p:sp>
      <p:sp>
        <p:nvSpPr>
          <p:cNvPr id="2" name="テキスト ボックス 1"/>
          <p:cNvSpPr txBox="1"/>
          <p:nvPr/>
        </p:nvSpPr>
        <p:spPr>
          <a:xfrm>
            <a:off x="902137" y="5398458"/>
            <a:ext cx="2058577" cy="461665"/>
          </a:xfrm>
          <a:prstGeom prst="rect">
            <a:avLst/>
          </a:prstGeom>
          <a:noFill/>
        </p:spPr>
        <p:txBody>
          <a:bodyPr wrap="none" rtlCol="0">
            <a:spAutoFit/>
          </a:bodyPr>
          <a:lstStyle/>
          <a:p>
            <a:r>
              <a:rPr kumimoji="1" lang="ja-JP" altLang="en-US" sz="2400" dirty="0" smtClean="0"/>
              <a:t>データカタログ</a:t>
            </a:r>
            <a:endParaRPr kumimoji="1" lang="ja-JP" altLang="en-US" sz="2400" dirty="0"/>
          </a:p>
        </p:txBody>
      </p:sp>
      <p:sp>
        <p:nvSpPr>
          <p:cNvPr id="12" name="テキスト ボックス 11"/>
          <p:cNvSpPr txBox="1"/>
          <p:nvPr/>
        </p:nvSpPr>
        <p:spPr>
          <a:xfrm>
            <a:off x="5059202" y="5398458"/>
            <a:ext cx="2250937" cy="461665"/>
          </a:xfrm>
          <a:prstGeom prst="rect">
            <a:avLst/>
          </a:prstGeom>
          <a:noFill/>
        </p:spPr>
        <p:txBody>
          <a:bodyPr wrap="none" rtlCol="0">
            <a:spAutoFit/>
          </a:bodyPr>
          <a:lstStyle/>
          <a:p>
            <a:r>
              <a:rPr lang="ja-JP" altLang="en-US" sz="2400" dirty="0"/>
              <a:t>アプリマーケット</a:t>
            </a:r>
            <a:endParaRPr kumimoji="1" lang="ja-JP" altLang="en-US" sz="2400" dirty="0"/>
          </a:p>
        </p:txBody>
      </p:sp>
      <p:sp>
        <p:nvSpPr>
          <p:cNvPr id="13" name="テキスト ボックス 12"/>
          <p:cNvSpPr txBox="1"/>
          <p:nvPr/>
        </p:nvSpPr>
        <p:spPr>
          <a:xfrm>
            <a:off x="8903812" y="5398458"/>
            <a:ext cx="2334293" cy="461665"/>
          </a:xfrm>
          <a:prstGeom prst="rect">
            <a:avLst/>
          </a:prstGeom>
          <a:noFill/>
        </p:spPr>
        <p:txBody>
          <a:bodyPr wrap="none" rtlCol="0">
            <a:spAutoFit/>
          </a:bodyPr>
          <a:lstStyle/>
          <a:p>
            <a:r>
              <a:rPr lang="ja-JP" altLang="en-US" sz="2400" dirty="0" smtClean="0"/>
              <a:t>アイデアボックス</a:t>
            </a:r>
            <a:endParaRPr kumimoji="1" lang="ja-JP" altLang="en-US" sz="2400" dirty="0"/>
          </a:p>
        </p:txBody>
      </p:sp>
      <p:pic>
        <p:nvPicPr>
          <p:cNvPr id="14" name="図 12"/>
          <p:cNvPicPr>
            <a:picLocks noChangeAspect="1" noChangeArrowheads="1"/>
          </p:cNvPicPr>
          <p:nvPr/>
        </p:nvPicPr>
        <p:blipFill>
          <a:blip r:embed="rId4" cstate="print">
            <a:extLst>
              <a:ext uri="{28A0092B-C50C-407E-A947-70E740481C1C}">
                <a14:useLocalDpi xmlns:a14="http://schemas.microsoft.com/office/drawing/2010/main" val="0"/>
              </a:ext>
            </a:extLst>
          </a:blip>
          <a:srcRect b="58463"/>
          <a:stretch>
            <a:fillRect/>
          </a:stretch>
        </p:blipFill>
        <p:spPr bwMode="auto">
          <a:xfrm>
            <a:off x="129025" y="2092753"/>
            <a:ext cx="3861084" cy="333390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pic>
      <p:pic>
        <p:nvPicPr>
          <p:cNvPr id="15" name="図 20"/>
          <p:cNvPicPr>
            <a:picLocks noChangeAspect="1" noChangeArrowheads="1"/>
          </p:cNvPicPr>
          <p:nvPr/>
        </p:nvPicPr>
        <p:blipFill>
          <a:blip r:embed="rId5" cstate="print">
            <a:extLst>
              <a:ext uri="{28A0092B-C50C-407E-A947-70E740481C1C}">
                <a14:useLocalDpi xmlns:a14="http://schemas.microsoft.com/office/drawing/2010/main" val="0"/>
              </a:ext>
            </a:extLst>
          </a:blip>
          <a:srcRect t="-2" b="54449"/>
          <a:stretch>
            <a:fillRect/>
          </a:stretch>
        </p:blipFill>
        <p:spPr bwMode="auto">
          <a:xfrm>
            <a:off x="4118786" y="2092753"/>
            <a:ext cx="3928823" cy="3333904"/>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16" name="図 11"/>
          <p:cNvPicPr>
            <a:picLocks noChangeAspect="1" noChangeArrowheads="1"/>
          </p:cNvPicPr>
          <p:nvPr/>
        </p:nvPicPr>
        <p:blipFill>
          <a:blip r:embed="rId6" cstate="print">
            <a:extLst>
              <a:ext uri="{28A0092B-C50C-407E-A947-70E740481C1C}">
                <a14:useLocalDpi xmlns:a14="http://schemas.microsoft.com/office/drawing/2010/main" val="0"/>
              </a:ext>
            </a:extLst>
          </a:blip>
          <a:srcRect t="-3" b="39091"/>
          <a:stretch>
            <a:fillRect/>
          </a:stretch>
        </p:blipFill>
        <p:spPr bwMode="auto">
          <a:xfrm>
            <a:off x="8170481" y="2081010"/>
            <a:ext cx="3919946" cy="3341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39416" y="878795"/>
            <a:ext cx="11612474" cy="1200329"/>
          </a:xfrm>
          <a:prstGeom prst="rect">
            <a:avLst/>
          </a:prstGeom>
          <a:noFill/>
        </p:spPr>
        <p:txBody>
          <a:bodyPr wrap="none" rtlCol="0">
            <a:spAutoFit/>
          </a:bodyPr>
          <a:lstStyle/>
          <a:p>
            <a:r>
              <a:rPr lang="ja-JP" altLang="en-US" sz="2400" dirty="0" smtClean="0"/>
              <a:t>オープンデータプラグインでは、単なるデータカタログサイトの構築だけではなく、オープン</a:t>
            </a:r>
            <a:endParaRPr lang="en-US" altLang="ja-JP" sz="2400" dirty="0" smtClean="0"/>
          </a:p>
          <a:p>
            <a:r>
              <a:rPr lang="ja-JP" altLang="en-US" sz="2400" dirty="0" smtClean="0"/>
              <a:t>データが推進するために、３つのサイトを用意しています。これらの相乗効果によって、</a:t>
            </a:r>
            <a:endParaRPr lang="en-US" altLang="ja-JP" sz="2400" dirty="0" smtClean="0"/>
          </a:p>
          <a:p>
            <a:r>
              <a:rPr kumimoji="1" lang="ja-JP" altLang="en-US" sz="2400" dirty="0" smtClean="0"/>
              <a:t>オープンデータが推進されます。</a:t>
            </a:r>
            <a:endParaRPr kumimoji="1" lang="ja-JP" altLang="en-US" sz="2400" dirty="0"/>
          </a:p>
        </p:txBody>
      </p:sp>
      <p:sp>
        <p:nvSpPr>
          <p:cNvPr id="17" name="テキスト ボックス 16"/>
          <p:cNvSpPr txBox="1"/>
          <p:nvPr/>
        </p:nvSpPr>
        <p:spPr>
          <a:xfrm>
            <a:off x="8028226" y="5877876"/>
            <a:ext cx="4208203" cy="338554"/>
          </a:xfrm>
          <a:prstGeom prst="rect">
            <a:avLst/>
          </a:prstGeom>
          <a:noFill/>
        </p:spPr>
        <p:txBody>
          <a:bodyPr wrap="none" rtlCol="0">
            <a:spAutoFit/>
          </a:bodyPr>
          <a:lstStyle/>
          <a:p>
            <a:r>
              <a:rPr kumimoji="1" lang="ja-JP" altLang="en-US" sz="1600" dirty="0" smtClean="0"/>
              <a:t>画面：徳島県オープンデータポータルサイトより</a:t>
            </a:r>
            <a:endParaRPr kumimoji="1" lang="ja-JP" altLang="en-US" sz="1600" dirty="0"/>
          </a:p>
        </p:txBody>
      </p:sp>
    </p:spTree>
    <p:extLst>
      <p:ext uri="{BB962C8B-B14F-4D97-AF65-F5344CB8AC3E}">
        <p14:creationId xmlns:p14="http://schemas.microsoft.com/office/powerpoint/2010/main" val="3799886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2339102"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開発会社</a:t>
            </a:r>
            <a:r>
              <a:rPr lang="ja-JP" altLang="en-US" sz="2800" dirty="0">
                <a:latin typeface="HGP創英角ｺﾞｼｯｸUB" panose="020B0900000000000000" pitchFamily="50" charset="-128"/>
                <a:ea typeface="HGP創英角ｺﾞｼｯｸUB" panose="020B0900000000000000" pitchFamily="50" charset="-128"/>
              </a:rPr>
              <a:t>概要</a:t>
            </a:r>
            <a:endParaRPr lang="ja-JP" altLang="en-US" sz="2800" dirty="0"/>
          </a:p>
        </p:txBody>
      </p:sp>
      <p:sp>
        <p:nvSpPr>
          <p:cNvPr id="10" name="Text Box 5"/>
          <p:cNvSpPr txBox="1">
            <a:spLocks noChangeArrowheads="1"/>
          </p:cNvSpPr>
          <p:nvPr/>
        </p:nvSpPr>
        <p:spPr bwMode="auto">
          <a:xfrm>
            <a:off x="521996" y="1095228"/>
            <a:ext cx="1107996"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600"/>
              </a:spcBef>
              <a:buFontTx/>
              <a:buNone/>
            </a:pPr>
            <a:r>
              <a:rPr lang="ja-JP" altLang="en-US" sz="2400" dirty="0">
                <a:latin typeface="+mn-ea"/>
                <a:ea typeface="+mn-ea"/>
              </a:rPr>
              <a:t>会社名</a:t>
            </a:r>
          </a:p>
          <a:p>
            <a:pPr eaLnBrk="1" hangingPunct="1">
              <a:spcBef>
                <a:spcPts val="600"/>
              </a:spcBef>
              <a:buFontTx/>
              <a:buNone/>
            </a:pPr>
            <a:r>
              <a:rPr lang="ja-JP" altLang="en-US" sz="2400" dirty="0">
                <a:latin typeface="+mn-ea"/>
                <a:ea typeface="+mn-ea"/>
              </a:rPr>
              <a:t>設立</a:t>
            </a:r>
          </a:p>
          <a:p>
            <a:pPr eaLnBrk="1" hangingPunct="1">
              <a:spcBef>
                <a:spcPts val="600"/>
              </a:spcBef>
              <a:buFontTx/>
              <a:buNone/>
            </a:pPr>
            <a:r>
              <a:rPr lang="ja-JP" altLang="en-US" sz="2400" dirty="0">
                <a:latin typeface="+mn-ea"/>
                <a:ea typeface="+mn-ea"/>
              </a:rPr>
              <a:t>資本金</a:t>
            </a:r>
          </a:p>
          <a:p>
            <a:pPr eaLnBrk="1" hangingPunct="1">
              <a:spcBef>
                <a:spcPts val="600"/>
              </a:spcBef>
              <a:buFontTx/>
              <a:buNone/>
            </a:pPr>
            <a:r>
              <a:rPr lang="ja-JP" altLang="en-US" sz="2400" dirty="0" smtClean="0">
                <a:latin typeface="+mn-ea"/>
                <a:ea typeface="+mn-ea"/>
              </a:rPr>
              <a:t>所在地</a:t>
            </a:r>
            <a:endParaRPr lang="ja-JP" altLang="en-US" sz="2400" dirty="0">
              <a:latin typeface="+mn-ea"/>
              <a:ea typeface="+mn-ea"/>
            </a:endParaRPr>
          </a:p>
          <a:p>
            <a:pPr eaLnBrk="1" hangingPunct="1">
              <a:spcBef>
                <a:spcPts val="600"/>
              </a:spcBef>
              <a:buFontTx/>
              <a:buNone/>
            </a:pPr>
            <a:r>
              <a:rPr lang="ja-JP" altLang="en-US" sz="2400" dirty="0" smtClean="0">
                <a:latin typeface="+mn-ea"/>
                <a:ea typeface="+mn-ea"/>
              </a:rPr>
              <a:t>役員</a:t>
            </a:r>
            <a:endParaRPr lang="en-US" altLang="ja-JP" sz="2400" dirty="0" smtClean="0">
              <a:latin typeface="+mn-ea"/>
              <a:ea typeface="+mn-ea"/>
            </a:endParaRPr>
          </a:p>
          <a:p>
            <a:pPr eaLnBrk="1" hangingPunct="1">
              <a:spcBef>
                <a:spcPts val="600"/>
              </a:spcBef>
              <a:buFontTx/>
              <a:buNone/>
            </a:pPr>
            <a:endParaRPr lang="en-US" altLang="ja-JP" sz="2400" dirty="0" smtClean="0">
              <a:latin typeface="+mn-ea"/>
              <a:ea typeface="+mn-ea"/>
            </a:endParaRPr>
          </a:p>
          <a:p>
            <a:pPr eaLnBrk="1" hangingPunct="1">
              <a:spcBef>
                <a:spcPts val="600"/>
              </a:spcBef>
              <a:buFontTx/>
              <a:buNone/>
            </a:pPr>
            <a:endParaRPr lang="en-US" altLang="ja-JP" sz="2400" dirty="0" smtClean="0">
              <a:latin typeface="+mn-ea"/>
              <a:ea typeface="+mn-ea"/>
            </a:endParaRPr>
          </a:p>
          <a:p>
            <a:pPr eaLnBrk="1" hangingPunct="1">
              <a:spcBef>
                <a:spcPts val="600"/>
              </a:spcBef>
              <a:buFontTx/>
              <a:buNone/>
            </a:pPr>
            <a:endParaRPr lang="ja-JP" altLang="en-US" sz="2400" dirty="0">
              <a:latin typeface="+mn-ea"/>
              <a:ea typeface="+mn-ea"/>
            </a:endParaRPr>
          </a:p>
          <a:p>
            <a:pPr eaLnBrk="1" hangingPunct="1">
              <a:spcBef>
                <a:spcPts val="600"/>
              </a:spcBef>
              <a:buFontTx/>
              <a:buNone/>
            </a:pPr>
            <a:endParaRPr lang="ja-JP" altLang="en-US" sz="2400" dirty="0">
              <a:latin typeface="+mn-ea"/>
              <a:ea typeface="+mn-ea"/>
            </a:endParaRPr>
          </a:p>
        </p:txBody>
      </p:sp>
      <p:sp>
        <p:nvSpPr>
          <p:cNvPr id="11" name="Text Box 6"/>
          <p:cNvSpPr txBox="1">
            <a:spLocks noChangeArrowheads="1"/>
          </p:cNvSpPr>
          <p:nvPr/>
        </p:nvSpPr>
        <p:spPr bwMode="auto">
          <a:xfrm>
            <a:off x="2309520" y="1095228"/>
            <a:ext cx="9006179" cy="48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600"/>
              </a:spcBef>
              <a:buFontTx/>
              <a:buNone/>
            </a:pPr>
            <a:r>
              <a:rPr lang="ja-JP" altLang="en-US" sz="2400" dirty="0">
                <a:latin typeface="+mn-ea"/>
                <a:ea typeface="+mn-ea"/>
              </a:rPr>
              <a:t>株式会社ウェブチップス</a:t>
            </a:r>
          </a:p>
          <a:p>
            <a:pPr eaLnBrk="1" hangingPunct="1">
              <a:spcBef>
                <a:spcPts val="600"/>
              </a:spcBef>
              <a:buFontTx/>
              <a:buNone/>
            </a:pPr>
            <a:r>
              <a:rPr lang="en-US" altLang="ja-JP" sz="2400" dirty="0" smtClean="0">
                <a:latin typeface="+mn-ea"/>
                <a:ea typeface="+mn-ea"/>
              </a:rPr>
              <a:t>2013</a:t>
            </a:r>
            <a:r>
              <a:rPr lang="ja-JP" altLang="en-US" sz="2400" dirty="0" smtClean="0">
                <a:latin typeface="+mn-ea"/>
                <a:ea typeface="+mn-ea"/>
              </a:rPr>
              <a:t>年</a:t>
            </a:r>
            <a:r>
              <a:rPr lang="en-US" altLang="ja-JP" sz="2400" dirty="0" smtClean="0">
                <a:latin typeface="+mn-ea"/>
                <a:ea typeface="+mn-ea"/>
              </a:rPr>
              <a:t>9</a:t>
            </a:r>
            <a:r>
              <a:rPr lang="ja-JP" altLang="en-US" sz="2400" dirty="0" smtClean="0">
                <a:latin typeface="+mn-ea"/>
                <a:ea typeface="+mn-ea"/>
              </a:rPr>
              <a:t>月</a:t>
            </a:r>
            <a:r>
              <a:rPr lang="en-US" altLang="ja-JP" sz="2400" dirty="0" smtClean="0">
                <a:latin typeface="+mn-ea"/>
                <a:ea typeface="+mn-ea"/>
              </a:rPr>
              <a:t>20</a:t>
            </a:r>
            <a:r>
              <a:rPr lang="ja-JP" altLang="en-US" sz="2400" dirty="0" smtClean="0">
                <a:latin typeface="+mn-ea"/>
                <a:ea typeface="+mn-ea"/>
              </a:rPr>
              <a:t>日</a:t>
            </a:r>
            <a:endParaRPr lang="ja-JP" altLang="en-US" sz="2400" dirty="0">
              <a:latin typeface="+mn-ea"/>
              <a:ea typeface="+mn-ea"/>
            </a:endParaRPr>
          </a:p>
          <a:p>
            <a:pPr eaLnBrk="1" hangingPunct="1">
              <a:spcBef>
                <a:spcPts val="600"/>
              </a:spcBef>
              <a:buFontTx/>
              <a:buNone/>
            </a:pPr>
            <a:r>
              <a:rPr lang="en-US" altLang="ja-JP" sz="2400" dirty="0" smtClean="0">
                <a:latin typeface="+mn-ea"/>
                <a:ea typeface="+mn-ea"/>
              </a:rPr>
              <a:t>500</a:t>
            </a:r>
            <a:r>
              <a:rPr lang="ja-JP" altLang="en-US" sz="2400" dirty="0" smtClean="0">
                <a:latin typeface="+mn-ea"/>
                <a:ea typeface="+mn-ea"/>
              </a:rPr>
              <a:t>万円</a:t>
            </a:r>
            <a:endParaRPr lang="ja-JP" altLang="en-US" sz="2400" dirty="0">
              <a:latin typeface="+mn-ea"/>
              <a:ea typeface="+mn-ea"/>
            </a:endParaRPr>
          </a:p>
          <a:p>
            <a:pPr eaLnBrk="1" hangingPunct="1">
              <a:spcBef>
                <a:spcPts val="600"/>
              </a:spcBef>
              <a:buFontTx/>
              <a:buNone/>
            </a:pPr>
            <a:r>
              <a:rPr lang="ja-JP" altLang="en-US" sz="2400" dirty="0">
                <a:latin typeface="+mn-ea"/>
                <a:ea typeface="+mn-ea"/>
              </a:rPr>
              <a:t>〒</a:t>
            </a:r>
            <a:r>
              <a:rPr lang="en-US" altLang="ja-JP" sz="2400" dirty="0">
                <a:latin typeface="+mn-ea"/>
                <a:ea typeface="+mn-ea"/>
              </a:rPr>
              <a:t>770-0872</a:t>
            </a:r>
            <a:r>
              <a:rPr lang="ja-JP" altLang="en-US" sz="2400" dirty="0">
                <a:latin typeface="+mn-ea"/>
                <a:ea typeface="+mn-ea"/>
              </a:rPr>
              <a:t>　徳島県徳島市北沖洲三丁目</a:t>
            </a:r>
            <a:r>
              <a:rPr lang="en-US" altLang="ja-JP" sz="2400" dirty="0">
                <a:latin typeface="+mn-ea"/>
                <a:ea typeface="+mn-ea"/>
              </a:rPr>
              <a:t>6</a:t>
            </a:r>
            <a:r>
              <a:rPr lang="ja-JP" altLang="en-US" sz="2400" dirty="0">
                <a:latin typeface="+mn-ea"/>
                <a:ea typeface="+mn-ea"/>
              </a:rPr>
              <a:t>番</a:t>
            </a:r>
            <a:r>
              <a:rPr lang="en-US" altLang="ja-JP" sz="2400" dirty="0">
                <a:latin typeface="+mn-ea"/>
                <a:ea typeface="+mn-ea"/>
              </a:rPr>
              <a:t>58</a:t>
            </a:r>
            <a:r>
              <a:rPr lang="ja-JP" altLang="en-US" sz="2400" dirty="0" smtClean="0">
                <a:latin typeface="+mn-ea"/>
                <a:ea typeface="+mn-ea"/>
              </a:rPr>
              <a:t>号　石本</a:t>
            </a:r>
            <a:r>
              <a:rPr lang="ja-JP" altLang="en-US" sz="2400" dirty="0">
                <a:latin typeface="+mn-ea"/>
                <a:ea typeface="+mn-ea"/>
              </a:rPr>
              <a:t>ビル</a:t>
            </a:r>
            <a:r>
              <a:rPr lang="en-US" altLang="ja-JP" sz="2400" dirty="0">
                <a:latin typeface="+mn-ea"/>
                <a:ea typeface="+mn-ea"/>
              </a:rPr>
              <a:t>202</a:t>
            </a:r>
            <a:endParaRPr lang="ja-JP" altLang="en-US" sz="2400" dirty="0">
              <a:latin typeface="+mn-ea"/>
              <a:ea typeface="+mn-ea"/>
            </a:endParaRPr>
          </a:p>
          <a:p>
            <a:pPr>
              <a:spcBef>
                <a:spcPts val="600"/>
              </a:spcBef>
              <a:buNone/>
            </a:pPr>
            <a:r>
              <a:rPr lang="zh-TW" altLang="en-US" sz="2400" dirty="0">
                <a:latin typeface="ＭＳ Ｐゴシック" panose="020B0600070205080204" pitchFamily="50" charset="-128"/>
              </a:rPr>
              <a:t>代表取締役</a:t>
            </a:r>
            <a:r>
              <a:rPr lang="zh-TW" altLang="en-US" sz="2400" dirty="0" smtClean="0">
                <a:latin typeface="ＭＳ Ｐゴシック" panose="020B0600070205080204" pitchFamily="50" charset="-128"/>
              </a:rPr>
              <a:t>社長</a:t>
            </a:r>
            <a:r>
              <a:rPr lang="en-US" altLang="zh-TW" sz="2400" dirty="0" smtClean="0">
                <a:latin typeface="ＭＳ Ｐゴシック" panose="020B0600070205080204" pitchFamily="50" charset="-128"/>
              </a:rPr>
              <a:t>CEO</a:t>
            </a:r>
            <a:r>
              <a:rPr lang="ja-JP" altLang="en-US" sz="2400" dirty="0" smtClean="0">
                <a:latin typeface="ＭＳ Ｐゴシック" panose="020B0600070205080204" pitchFamily="50" charset="-128"/>
              </a:rPr>
              <a:t>　</a:t>
            </a:r>
            <a:r>
              <a:rPr lang="zh-TW" altLang="en-US" sz="2400" dirty="0" smtClean="0">
                <a:latin typeface="ＭＳ Ｐゴシック" panose="020B0600070205080204" pitchFamily="50" charset="-128"/>
              </a:rPr>
              <a:t>野原 </a:t>
            </a:r>
            <a:r>
              <a:rPr lang="zh-TW" altLang="en-US" sz="2400" dirty="0">
                <a:latin typeface="ＭＳ Ｐゴシック" panose="020B0600070205080204" pitchFamily="50" charset="-128"/>
              </a:rPr>
              <a:t>直一</a:t>
            </a:r>
            <a:br>
              <a:rPr lang="zh-TW" altLang="en-US" sz="2400" dirty="0">
                <a:latin typeface="ＭＳ Ｐゴシック" panose="020B0600070205080204" pitchFamily="50" charset="-128"/>
              </a:rPr>
            </a:br>
            <a:r>
              <a:rPr lang="zh-TW" altLang="en-US" sz="2400" dirty="0" smtClean="0">
                <a:latin typeface="ＭＳ Ｐゴシック" panose="020B0600070205080204" pitchFamily="50" charset="-128"/>
              </a:rPr>
              <a:t>技術</a:t>
            </a:r>
            <a:r>
              <a:rPr lang="zh-TW" altLang="en-US" sz="2400" dirty="0">
                <a:latin typeface="ＭＳ Ｐゴシック" panose="020B0600070205080204" pitchFamily="50" charset="-128"/>
              </a:rPr>
              <a:t>担当</a:t>
            </a:r>
            <a:r>
              <a:rPr lang="zh-TW" altLang="en-US" sz="2400" dirty="0" smtClean="0">
                <a:latin typeface="ＭＳ Ｐゴシック" panose="020B0600070205080204" pitchFamily="50" charset="-128"/>
              </a:rPr>
              <a:t>取締役</a:t>
            </a:r>
            <a:r>
              <a:rPr lang="en-US" altLang="zh-TW" sz="2400" dirty="0" smtClean="0">
                <a:latin typeface="ＭＳ Ｐゴシック" panose="020B0600070205080204" pitchFamily="50" charset="-128"/>
              </a:rPr>
              <a:t>CTO</a:t>
            </a:r>
            <a:r>
              <a:rPr lang="ja-JP" altLang="en-US" sz="2400" dirty="0" smtClean="0">
                <a:latin typeface="ＭＳ Ｐゴシック" panose="020B0600070205080204" pitchFamily="50" charset="-128"/>
              </a:rPr>
              <a:t>　</a:t>
            </a:r>
            <a:r>
              <a:rPr lang="zh-TW" altLang="en-US" sz="2400" dirty="0" smtClean="0">
                <a:latin typeface="ＭＳ Ｐゴシック" panose="020B0600070205080204" pitchFamily="50" charset="-128"/>
              </a:rPr>
              <a:t>谷沢 </a:t>
            </a:r>
            <a:r>
              <a:rPr lang="zh-TW" altLang="en-US" sz="2400" dirty="0">
                <a:latin typeface="ＭＳ Ｐゴシック" panose="020B0600070205080204" pitchFamily="50" charset="-128"/>
              </a:rPr>
              <a:t>和寿</a:t>
            </a:r>
            <a:endParaRPr lang="ja-JP" altLang="en-US" sz="2400" dirty="0">
              <a:latin typeface="ＭＳ Ｐゴシック" panose="020B0600070205080204" pitchFamily="50" charset="-128"/>
            </a:endParaRPr>
          </a:p>
          <a:p>
            <a:pPr eaLnBrk="1" hangingPunct="1">
              <a:spcBef>
                <a:spcPts val="600"/>
              </a:spcBef>
              <a:buFontTx/>
              <a:buNone/>
            </a:pPr>
            <a:r>
              <a:rPr lang="en-US" altLang="ja-JP" sz="2400" dirty="0" smtClean="0">
                <a:latin typeface="+mn-ea"/>
                <a:ea typeface="+mn-ea"/>
              </a:rPr>
              <a:t>6</a:t>
            </a:r>
            <a:r>
              <a:rPr lang="ja-JP" altLang="en-US" sz="2400" dirty="0" smtClean="0">
                <a:latin typeface="+mn-ea"/>
                <a:ea typeface="+mn-ea"/>
              </a:rPr>
              <a:t>名（役員含む）</a:t>
            </a:r>
            <a:endParaRPr lang="en-US" altLang="ja-JP" sz="2400" dirty="0">
              <a:latin typeface="+mn-ea"/>
              <a:ea typeface="+mn-ea"/>
            </a:endParaRPr>
          </a:p>
          <a:p>
            <a:pPr eaLnBrk="1" hangingPunct="1">
              <a:spcBef>
                <a:spcPts val="600"/>
              </a:spcBef>
              <a:buFontTx/>
              <a:buNone/>
            </a:pPr>
            <a:r>
              <a:rPr lang="ja-JP" altLang="en-US" sz="2400" dirty="0" smtClean="0">
                <a:latin typeface="+mn-ea"/>
                <a:ea typeface="+mn-ea"/>
              </a:rPr>
              <a:t>オープンソースソフトウェア</a:t>
            </a:r>
            <a:r>
              <a:rPr lang="ja-JP" altLang="en-US" sz="2400" dirty="0">
                <a:latin typeface="+mn-ea"/>
                <a:ea typeface="+mn-ea"/>
              </a:rPr>
              <a:t>開発事業</a:t>
            </a:r>
            <a:endParaRPr lang="en-US" altLang="ja-JP" sz="2400" dirty="0">
              <a:latin typeface="+mn-ea"/>
              <a:ea typeface="+mn-ea"/>
            </a:endParaRPr>
          </a:p>
          <a:p>
            <a:pPr eaLnBrk="1" hangingPunct="1">
              <a:spcBef>
                <a:spcPts val="600"/>
              </a:spcBef>
              <a:buFontTx/>
              <a:buNone/>
            </a:pPr>
            <a:r>
              <a:rPr lang="ja-JP" altLang="en-US" sz="2400" dirty="0" smtClean="0">
                <a:latin typeface="+mn-ea"/>
                <a:ea typeface="+mn-ea"/>
              </a:rPr>
              <a:t>オープンソースソフトウェアを使った導入・カスタマイズ事業</a:t>
            </a:r>
            <a:endParaRPr lang="ja-JP" altLang="en-US" sz="2400" dirty="0">
              <a:latin typeface="+mn-ea"/>
              <a:ea typeface="+mn-ea"/>
            </a:endParaRPr>
          </a:p>
          <a:p>
            <a:pPr>
              <a:spcBef>
                <a:spcPts val="600"/>
              </a:spcBef>
              <a:buNone/>
            </a:pPr>
            <a:r>
              <a:rPr lang="ja-JP" altLang="en-US" sz="2400" dirty="0">
                <a:latin typeface="+mn-ea"/>
              </a:rPr>
              <a:t>オープンソースソフトウェアのサポート事業</a:t>
            </a:r>
            <a:endParaRPr lang="en-US" altLang="ja-JP" sz="2400" dirty="0">
              <a:latin typeface="+mn-ea"/>
            </a:endParaRPr>
          </a:p>
          <a:p>
            <a:pPr eaLnBrk="1" hangingPunct="1">
              <a:spcBef>
                <a:spcPts val="600"/>
              </a:spcBef>
              <a:buFontTx/>
              <a:buNone/>
            </a:pPr>
            <a:r>
              <a:rPr lang="ja-JP" altLang="en-US" sz="2400" dirty="0" smtClean="0">
                <a:latin typeface="+mn-ea"/>
                <a:ea typeface="+mn-ea"/>
              </a:rPr>
              <a:t>オープンソースソフトウェアを</a:t>
            </a:r>
            <a:r>
              <a:rPr lang="ja-JP" altLang="en-US" sz="2400" dirty="0">
                <a:latin typeface="+mn-ea"/>
                <a:ea typeface="+mn-ea"/>
              </a:rPr>
              <a:t>使ったクラウドサービス</a:t>
            </a:r>
            <a:r>
              <a:rPr lang="ja-JP" altLang="en-US" sz="2400" dirty="0" smtClean="0">
                <a:latin typeface="+mn-ea"/>
                <a:ea typeface="+mn-ea"/>
              </a:rPr>
              <a:t>事業</a:t>
            </a:r>
            <a:endParaRPr lang="en-US" altLang="ja-JP" sz="2400" dirty="0" smtClean="0">
              <a:latin typeface="+mn-ea"/>
              <a:ea typeface="+mn-ea"/>
            </a:endParaRPr>
          </a:p>
        </p:txBody>
      </p:sp>
      <p:sp>
        <p:nvSpPr>
          <p:cNvPr id="2" name="テキスト ボックス 1"/>
          <p:cNvSpPr txBox="1"/>
          <p:nvPr/>
        </p:nvSpPr>
        <p:spPr>
          <a:xfrm>
            <a:off x="519543" y="3677344"/>
            <a:ext cx="1415772" cy="1277273"/>
          </a:xfrm>
          <a:prstGeom prst="rect">
            <a:avLst/>
          </a:prstGeom>
          <a:noFill/>
        </p:spPr>
        <p:txBody>
          <a:bodyPr wrap="none" rtlCol="0">
            <a:spAutoFit/>
          </a:bodyPr>
          <a:lstStyle/>
          <a:p>
            <a:pPr>
              <a:spcBef>
                <a:spcPts val="600"/>
              </a:spcBef>
            </a:pPr>
            <a:r>
              <a:rPr lang="ja-JP" altLang="en-US" sz="2400" dirty="0">
                <a:latin typeface="+mn-ea"/>
              </a:rPr>
              <a:t>社員数</a:t>
            </a:r>
          </a:p>
          <a:p>
            <a:pPr>
              <a:spcBef>
                <a:spcPts val="600"/>
              </a:spcBef>
            </a:pPr>
            <a:r>
              <a:rPr lang="ja-JP" altLang="en-US" sz="2400" dirty="0">
                <a:latin typeface="+mn-ea"/>
              </a:rPr>
              <a:t>事業内容</a:t>
            </a:r>
          </a:p>
          <a:p>
            <a:endParaRPr kumimoji="1" lang="ja-JP" altLang="en-US" sz="2400" dirty="0"/>
          </a:p>
        </p:txBody>
      </p:sp>
      <p:pic>
        <p:nvPicPr>
          <p:cNvPr id="3" name="図 2"/>
          <p:cNvPicPr>
            <a:picLocks noChangeAspect="1"/>
          </p:cNvPicPr>
          <p:nvPr/>
        </p:nvPicPr>
        <p:blipFill>
          <a:blip r:embed="rId4"/>
          <a:stretch>
            <a:fillRect/>
          </a:stretch>
        </p:blipFill>
        <p:spPr>
          <a:xfrm>
            <a:off x="7956063" y="1021445"/>
            <a:ext cx="4039164" cy="1231452"/>
          </a:xfrm>
          <a:prstGeom prst="rect">
            <a:avLst/>
          </a:prstGeom>
        </p:spPr>
      </p:pic>
    </p:spTree>
    <p:extLst>
      <p:ext uri="{BB962C8B-B14F-4D97-AF65-F5344CB8AC3E}">
        <p14:creationId xmlns:p14="http://schemas.microsoft.com/office/powerpoint/2010/main" val="3188609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a:buFont typeface="Wingdings" panose="05000000000000000000" pitchFamily="2" charset="2"/>
              <a:buChar char="p"/>
            </a:pPr>
            <a:r>
              <a:rPr kumimoji="1" lang="ja-JP" altLang="en-US" dirty="0" smtClean="0">
                <a:solidFill>
                  <a:schemeClr val="bg1">
                    <a:lumMod val="75000"/>
                  </a:schemeClr>
                </a:solidFill>
              </a:rPr>
              <a:t> 会社紹介</a:t>
            </a:r>
            <a:endParaRPr kumimoji="1" lang="en-US" altLang="ja-JP" dirty="0" smtClean="0">
              <a:solidFill>
                <a:schemeClr val="bg1">
                  <a:lumMod val="75000"/>
                </a:schemeClr>
              </a:solidFill>
            </a:endParaRPr>
          </a:p>
          <a:p>
            <a:pPr>
              <a:buFont typeface="Wingdings" panose="05000000000000000000" pitchFamily="2" charset="2"/>
              <a:buChar char="p"/>
            </a:pPr>
            <a:r>
              <a:rPr kumimoji="1" lang="en-US" altLang="ja-JP" dirty="0" smtClean="0">
                <a:solidFill>
                  <a:schemeClr val="bg1">
                    <a:lumMod val="75000"/>
                  </a:schemeClr>
                </a:solidFill>
              </a:rPr>
              <a:t> </a:t>
            </a:r>
            <a:r>
              <a:rPr kumimoji="1" lang="ja-JP" altLang="en-US" dirty="0" smtClean="0">
                <a:solidFill>
                  <a:schemeClr val="bg1">
                    <a:lumMod val="75000"/>
                  </a:schemeClr>
                </a:solidFill>
              </a:rPr>
              <a:t>「シラサギ」の紹介</a:t>
            </a:r>
            <a:endParaRPr kumimoji="1" lang="en-US" altLang="ja-JP" dirty="0" smtClean="0">
              <a:solidFill>
                <a:schemeClr val="bg1">
                  <a:lumMod val="75000"/>
                </a:schemeClr>
              </a:solidFill>
            </a:endParaRPr>
          </a:p>
          <a:p>
            <a:pPr>
              <a:buFont typeface="Wingdings" panose="05000000000000000000" pitchFamily="2" charset="2"/>
              <a:buChar char="p"/>
            </a:pPr>
            <a:r>
              <a:rPr lang="en-US" altLang="ja-JP" dirty="0">
                <a:solidFill>
                  <a:schemeClr val="bg1">
                    <a:lumMod val="75000"/>
                  </a:schemeClr>
                </a:solidFill>
              </a:rPr>
              <a:t> </a:t>
            </a:r>
            <a:r>
              <a:rPr lang="ja-JP" altLang="en-US" dirty="0">
                <a:solidFill>
                  <a:schemeClr val="bg1">
                    <a:lumMod val="75000"/>
                  </a:schemeClr>
                </a:solidFill>
              </a:rPr>
              <a:t>「シラサギ」の</a:t>
            </a:r>
            <a:r>
              <a:rPr lang="en-US" altLang="ja-JP" dirty="0" smtClean="0">
                <a:solidFill>
                  <a:schemeClr val="bg1">
                    <a:lumMod val="75000"/>
                  </a:schemeClr>
                </a:solidFill>
              </a:rPr>
              <a:t>CMS</a:t>
            </a:r>
            <a:r>
              <a:rPr lang="ja-JP" altLang="en-US" dirty="0" smtClean="0">
                <a:solidFill>
                  <a:schemeClr val="bg1">
                    <a:lumMod val="75000"/>
                  </a:schemeClr>
                </a:solidFill>
              </a:rPr>
              <a:t>の紹介</a:t>
            </a:r>
            <a:endParaRPr lang="en-US" altLang="ja-JP" dirty="0" smtClean="0">
              <a:solidFill>
                <a:schemeClr val="bg1">
                  <a:lumMod val="75000"/>
                </a:schemeClr>
              </a:solidFill>
            </a:endParaRPr>
          </a:p>
          <a:p>
            <a:pPr>
              <a:buFont typeface="Wingdings" panose="05000000000000000000" pitchFamily="2" charset="2"/>
              <a:buChar char="p"/>
            </a:pPr>
            <a:r>
              <a:rPr kumimoji="1" lang="en-US" altLang="ja-JP" dirty="0">
                <a:solidFill>
                  <a:schemeClr val="bg1">
                    <a:lumMod val="75000"/>
                  </a:schemeClr>
                </a:solidFill>
              </a:rPr>
              <a:t> </a:t>
            </a:r>
            <a:r>
              <a:rPr kumimoji="1" lang="ja-JP" altLang="en-US" dirty="0" smtClean="0">
                <a:solidFill>
                  <a:schemeClr val="bg1">
                    <a:lumMod val="75000"/>
                  </a:schemeClr>
                </a:solidFill>
              </a:rPr>
              <a:t>オープンデータプラグインの紹介</a:t>
            </a:r>
            <a:endParaRPr kumimoji="1" lang="en-US" altLang="ja-JP" dirty="0" smtClean="0">
              <a:solidFill>
                <a:schemeClr val="bg1">
                  <a:lumMod val="75000"/>
                </a:schemeClr>
              </a:solidFill>
            </a:endParaRPr>
          </a:p>
          <a:p>
            <a:pPr>
              <a:buFont typeface="Wingdings" panose="05000000000000000000" pitchFamily="2" charset="2"/>
              <a:buChar char="p"/>
            </a:pPr>
            <a:r>
              <a:rPr lang="ja-JP" altLang="en-US" dirty="0" smtClean="0"/>
              <a:t> 徳島県</a:t>
            </a:r>
            <a:r>
              <a:rPr lang="ja-JP" altLang="en-US" dirty="0"/>
              <a:t>を通して見た、オープンデータの推進</a:t>
            </a:r>
            <a:endParaRPr kumimoji="1" lang="ja-JP" altLang="en-US" dirty="0"/>
          </a:p>
        </p:txBody>
      </p:sp>
      <p:cxnSp>
        <p:nvCxnSpPr>
          <p:cNvPr id="4" name="直線コネクタ 3"/>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9" y="4508567"/>
            <a:ext cx="6939279" cy="1619165"/>
          </a:xfrm>
          <a:prstGeom prst="rect">
            <a:avLst/>
          </a:prstGeom>
        </p:spPr>
      </p:pic>
      <p:cxnSp>
        <p:nvCxnSpPr>
          <p:cNvPr id="6" name="直線コネクタ 5"/>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813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12074139"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データカタログサイト　トップページ（アプリマーケット、アイデアボックスもほぼ同じ）</a:t>
            </a:r>
            <a:endParaRPr lang="ja-JP" altLang="en-US" sz="2800"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205" y="920195"/>
            <a:ext cx="2698235" cy="5200363"/>
          </a:xfrm>
          <a:prstGeom prst="rect">
            <a:avLst/>
          </a:prstGeom>
        </p:spPr>
      </p:pic>
      <p:sp>
        <p:nvSpPr>
          <p:cNvPr id="17" name="正方形/長方形 16"/>
          <p:cNvSpPr/>
          <p:nvPr/>
        </p:nvSpPr>
        <p:spPr>
          <a:xfrm>
            <a:off x="253206" y="1952830"/>
            <a:ext cx="2025300" cy="13150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53206" y="3363637"/>
            <a:ext cx="2025300" cy="23626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072983" y="968331"/>
            <a:ext cx="8866530" cy="830997"/>
          </a:xfrm>
          <a:prstGeom prst="rect">
            <a:avLst/>
          </a:prstGeom>
          <a:noFill/>
        </p:spPr>
        <p:txBody>
          <a:bodyPr wrap="none" rtlCol="0">
            <a:spAutoFit/>
          </a:bodyPr>
          <a:lstStyle/>
          <a:p>
            <a:r>
              <a:rPr kumimoji="1" lang="ja-JP" altLang="en-US" sz="2400" dirty="0" smtClean="0"/>
              <a:t>徳島県のデータカタログサイトでは、統計データを中心に多くの部署</a:t>
            </a:r>
            <a:endParaRPr kumimoji="1" lang="en-US" altLang="ja-JP" sz="2400" dirty="0" smtClean="0"/>
          </a:p>
          <a:p>
            <a:r>
              <a:rPr kumimoji="1" lang="ja-JP" altLang="en-US" sz="2400" dirty="0" smtClean="0"/>
              <a:t>の</a:t>
            </a:r>
            <a:r>
              <a:rPr lang="ja-JP" altLang="en-US" sz="2400" dirty="0" smtClean="0"/>
              <a:t>様々なデータをオープンデータとし</a:t>
            </a:r>
            <a:r>
              <a:rPr lang="ja-JP" altLang="en-US" sz="2400" dirty="0"/>
              <a:t>て</a:t>
            </a:r>
            <a:r>
              <a:rPr lang="ja-JP" altLang="en-US" sz="2400" dirty="0" smtClean="0"/>
              <a:t>公開しています。</a:t>
            </a:r>
            <a:endParaRPr kumimoji="1" lang="ja-JP" altLang="en-US" sz="2400" dirty="0"/>
          </a:p>
        </p:txBody>
      </p:sp>
      <p:sp>
        <p:nvSpPr>
          <p:cNvPr id="19" name="正方形/長方形 18"/>
          <p:cNvSpPr/>
          <p:nvPr/>
        </p:nvSpPr>
        <p:spPr>
          <a:xfrm>
            <a:off x="253204" y="1558515"/>
            <a:ext cx="2698236" cy="3205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2951440" y="1799328"/>
            <a:ext cx="526278" cy="2693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477718" y="1952830"/>
            <a:ext cx="8491427" cy="830997"/>
          </a:xfrm>
          <a:prstGeom prst="rect">
            <a:avLst/>
          </a:prstGeom>
          <a:noFill/>
        </p:spPr>
        <p:txBody>
          <a:bodyPr wrap="none" rtlCol="0">
            <a:spAutoFit/>
          </a:bodyPr>
          <a:lstStyle/>
          <a:p>
            <a:r>
              <a:rPr kumimoji="1" lang="ja-JP" altLang="en-US" sz="2400" dirty="0" smtClean="0"/>
              <a:t>データカタログサイトに、何件のオープンデータが公開されている</a:t>
            </a:r>
            <a:endParaRPr kumimoji="1" lang="en-US" altLang="ja-JP" sz="2400" dirty="0" smtClean="0"/>
          </a:p>
          <a:p>
            <a:r>
              <a:rPr kumimoji="1" lang="ja-JP" altLang="en-US" sz="2400" dirty="0" smtClean="0"/>
              <a:t>かが一目でわかります。</a:t>
            </a:r>
            <a:endParaRPr kumimoji="1" lang="ja-JP" altLang="en-US" sz="2400" dirty="0"/>
          </a:p>
        </p:txBody>
      </p:sp>
      <p:cxnSp>
        <p:nvCxnSpPr>
          <p:cNvPr id="22" name="直線コネクタ 21"/>
          <p:cNvCxnSpPr/>
          <p:nvPr/>
        </p:nvCxnSpPr>
        <p:spPr>
          <a:xfrm>
            <a:off x="2278506" y="2947309"/>
            <a:ext cx="1204294" cy="456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3468925" y="3007797"/>
            <a:ext cx="8634095" cy="1569660"/>
          </a:xfrm>
          <a:prstGeom prst="rect">
            <a:avLst/>
          </a:prstGeom>
          <a:noFill/>
        </p:spPr>
        <p:txBody>
          <a:bodyPr wrap="none" rtlCol="0">
            <a:spAutoFit/>
          </a:bodyPr>
          <a:lstStyle/>
          <a:p>
            <a:r>
              <a:rPr kumimoji="1" lang="ja-JP" altLang="en-US" sz="2400" dirty="0" smtClean="0"/>
              <a:t>オープンデータの最新登録順となる「新着順」、利用者に「いいね</a:t>
            </a:r>
            <a:endParaRPr kumimoji="1" lang="en-US" altLang="ja-JP" sz="2400" dirty="0" smtClean="0"/>
          </a:p>
          <a:p>
            <a:r>
              <a:rPr kumimoji="1" lang="ja-JP" altLang="en-US" sz="2400" dirty="0" smtClean="0"/>
              <a:t>！」</a:t>
            </a:r>
            <a:r>
              <a:rPr lang="ja-JP" altLang="en-US" sz="2400" dirty="0" smtClean="0"/>
              <a:t>をされた数が多い順となる「人気順」、実際のダウンロード数が</a:t>
            </a:r>
            <a:endParaRPr lang="en-US" altLang="ja-JP" sz="2400" dirty="0" smtClean="0"/>
          </a:p>
          <a:p>
            <a:r>
              <a:rPr lang="ja-JP" altLang="en-US" sz="2400" dirty="0" smtClean="0"/>
              <a:t>多い</a:t>
            </a:r>
            <a:r>
              <a:rPr kumimoji="1" lang="ja-JP" altLang="en-US" sz="2400" dirty="0" smtClean="0"/>
              <a:t>順となる「注目順」、３つの視点で気になるオープンデータを</a:t>
            </a:r>
            <a:endParaRPr kumimoji="1" lang="en-US" altLang="ja-JP" sz="2400" dirty="0" smtClean="0"/>
          </a:p>
          <a:p>
            <a:r>
              <a:rPr lang="ja-JP" altLang="en-US" sz="2400" dirty="0" smtClean="0"/>
              <a:t>チェックできます</a:t>
            </a:r>
            <a:r>
              <a:rPr lang="ja-JP" altLang="en-US" sz="2400" dirty="0"/>
              <a:t>。</a:t>
            </a:r>
            <a:endParaRPr kumimoji="1" lang="ja-JP" altLang="en-US" sz="2400" dirty="0"/>
          </a:p>
        </p:txBody>
      </p:sp>
      <p:sp>
        <p:nvSpPr>
          <p:cNvPr id="25" name="正方形/長方形 24"/>
          <p:cNvSpPr/>
          <p:nvPr/>
        </p:nvSpPr>
        <p:spPr>
          <a:xfrm>
            <a:off x="3477717" y="1952829"/>
            <a:ext cx="8491427" cy="8309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477716" y="2994284"/>
            <a:ext cx="8482635" cy="16364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2264631" y="4849009"/>
            <a:ext cx="1204294" cy="456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468924" y="4851115"/>
            <a:ext cx="8103500" cy="830997"/>
          </a:xfrm>
          <a:prstGeom prst="rect">
            <a:avLst/>
          </a:prstGeom>
          <a:noFill/>
        </p:spPr>
        <p:txBody>
          <a:bodyPr wrap="none" rtlCol="0">
            <a:spAutoFit/>
          </a:bodyPr>
          <a:lstStyle/>
          <a:p>
            <a:r>
              <a:rPr kumimoji="1" lang="ja-JP" altLang="en-US" sz="2400" dirty="0" smtClean="0"/>
              <a:t>地域、タグづけ、フォーマット、ライセンスなど様々な条件で、１</a:t>
            </a:r>
            <a:endParaRPr kumimoji="1" lang="en-US" altLang="ja-JP" sz="2400" dirty="0" smtClean="0"/>
          </a:p>
          <a:p>
            <a:r>
              <a:rPr kumimoji="1" lang="ja-JP" altLang="en-US" sz="2400" dirty="0" smtClean="0"/>
              <a:t>クリック絞り込み</a:t>
            </a:r>
            <a:r>
              <a:rPr lang="ja-JP" altLang="en-US" sz="2400" dirty="0" smtClean="0"/>
              <a:t>ができます。</a:t>
            </a:r>
            <a:endParaRPr kumimoji="1" lang="ja-JP" altLang="en-US" sz="2400" dirty="0"/>
          </a:p>
        </p:txBody>
      </p:sp>
      <p:sp>
        <p:nvSpPr>
          <p:cNvPr id="29" name="正方形/長方形 28"/>
          <p:cNvSpPr/>
          <p:nvPr/>
        </p:nvSpPr>
        <p:spPr>
          <a:xfrm>
            <a:off x="3486509" y="4829739"/>
            <a:ext cx="8482635" cy="936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8043219" y="5862886"/>
            <a:ext cx="4208203" cy="338554"/>
          </a:xfrm>
          <a:prstGeom prst="rect">
            <a:avLst/>
          </a:prstGeom>
          <a:noFill/>
        </p:spPr>
        <p:txBody>
          <a:bodyPr wrap="none" rtlCol="0">
            <a:spAutoFit/>
          </a:bodyPr>
          <a:lstStyle/>
          <a:p>
            <a:r>
              <a:rPr kumimoji="1" lang="ja-JP" altLang="en-US" sz="1600" dirty="0" smtClean="0"/>
              <a:t>画面：徳島県オープンデータポータルサイトより</a:t>
            </a:r>
            <a:endParaRPr kumimoji="1" lang="ja-JP" altLang="en-US" sz="1600" dirty="0"/>
          </a:p>
        </p:txBody>
      </p:sp>
    </p:spTree>
    <p:extLst>
      <p:ext uri="{BB962C8B-B14F-4D97-AF65-F5344CB8AC3E}">
        <p14:creationId xmlns:p14="http://schemas.microsoft.com/office/powerpoint/2010/main" val="268704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235" y="968331"/>
            <a:ext cx="3583339" cy="5152227"/>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10439076"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各データ詳細ページ（アプリマーケット、アイデアボックスもほぼ同じ）</a:t>
            </a:r>
            <a:endParaRPr lang="ja-JP" altLang="en-US" sz="2800" dirty="0"/>
          </a:p>
        </p:txBody>
      </p:sp>
      <p:sp>
        <p:nvSpPr>
          <p:cNvPr id="17" name="正方形/長方形 16"/>
          <p:cNvSpPr/>
          <p:nvPr/>
        </p:nvSpPr>
        <p:spPr>
          <a:xfrm>
            <a:off x="4377126" y="4854163"/>
            <a:ext cx="7659334" cy="6418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15235" y="3183808"/>
            <a:ext cx="3583338" cy="15081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879774" y="981252"/>
            <a:ext cx="8220520" cy="830997"/>
          </a:xfrm>
          <a:prstGeom prst="rect">
            <a:avLst/>
          </a:prstGeom>
          <a:noFill/>
        </p:spPr>
        <p:txBody>
          <a:bodyPr wrap="none" rtlCol="0">
            <a:spAutoFit/>
          </a:bodyPr>
          <a:lstStyle/>
          <a:p>
            <a:r>
              <a:rPr kumimoji="1" lang="ja-JP" altLang="en-US" sz="2400" dirty="0" smtClean="0"/>
              <a:t>データカタログサイトの各データ詳細ページでは、下記のよう</a:t>
            </a:r>
            <a:r>
              <a:rPr lang="ja-JP" altLang="en-US" sz="2400" dirty="0" smtClean="0"/>
              <a:t>な</a:t>
            </a:r>
            <a:endParaRPr lang="en-US" altLang="ja-JP" sz="2400" dirty="0" smtClean="0"/>
          </a:p>
          <a:p>
            <a:r>
              <a:rPr lang="ja-JP" altLang="en-US" sz="2400" dirty="0" smtClean="0"/>
              <a:t>情報を確認できます</a:t>
            </a:r>
            <a:endParaRPr kumimoji="1" lang="ja-JP" altLang="en-US" sz="2400" dirty="0"/>
          </a:p>
        </p:txBody>
      </p:sp>
      <p:sp>
        <p:nvSpPr>
          <p:cNvPr id="19" name="正方形/長方形 18"/>
          <p:cNvSpPr/>
          <p:nvPr/>
        </p:nvSpPr>
        <p:spPr>
          <a:xfrm>
            <a:off x="206224" y="1982035"/>
            <a:ext cx="3592349" cy="10864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flipV="1">
            <a:off x="3798573" y="2438922"/>
            <a:ext cx="578555" cy="138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endCxn id="33" idx="1"/>
          </p:cNvCxnSpPr>
          <p:nvPr/>
        </p:nvCxnSpPr>
        <p:spPr>
          <a:xfrm>
            <a:off x="3807585" y="3743930"/>
            <a:ext cx="569542" cy="76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206224" y="4785407"/>
            <a:ext cx="3592349" cy="4284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3774980" y="4967116"/>
            <a:ext cx="577966" cy="644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8013239" y="5862886"/>
            <a:ext cx="4208203" cy="338554"/>
          </a:xfrm>
          <a:prstGeom prst="rect">
            <a:avLst/>
          </a:prstGeom>
          <a:noFill/>
        </p:spPr>
        <p:txBody>
          <a:bodyPr wrap="none" rtlCol="0">
            <a:spAutoFit/>
          </a:bodyPr>
          <a:lstStyle/>
          <a:p>
            <a:r>
              <a:rPr kumimoji="1" lang="ja-JP" altLang="en-US" sz="1600" dirty="0" smtClean="0"/>
              <a:t>画面：徳島県オープンデータポータルサイトより</a:t>
            </a:r>
            <a:endParaRPr kumimoji="1" lang="ja-JP" altLang="en-US" sz="1600" dirty="0"/>
          </a:p>
        </p:txBody>
      </p:sp>
      <p:sp>
        <p:nvSpPr>
          <p:cNvPr id="23" name="テキスト ボックス 22"/>
          <p:cNvSpPr txBox="1"/>
          <p:nvPr/>
        </p:nvSpPr>
        <p:spPr>
          <a:xfrm>
            <a:off x="4352948" y="1988652"/>
            <a:ext cx="7683514" cy="830997"/>
          </a:xfrm>
          <a:prstGeom prst="rect">
            <a:avLst/>
          </a:prstGeom>
          <a:noFill/>
        </p:spPr>
        <p:txBody>
          <a:bodyPr wrap="none" rtlCol="0">
            <a:spAutoFit/>
          </a:bodyPr>
          <a:lstStyle/>
          <a:p>
            <a:r>
              <a:rPr kumimoji="1" lang="ja-JP" altLang="en-US" sz="2400" dirty="0" smtClean="0"/>
              <a:t>データタイトル、各カテゴリの分類、データの解説、「いいね</a:t>
            </a:r>
            <a:endParaRPr kumimoji="1" lang="en-US" altLang="ja-JP" sz="2400" dirty="0" smtClean="0"/>
          </a:p>
          <a:p>
            <a:r>
              <a:rPr kumimoji="1" lang="ja-JP" altLang="en-US" sz="2400" dirty="0" smtClean="0"/>
              <a:t>！」をクリックした数など</a:t>
            </a:r>
            <a:endParaRPr kumimoji="1" lang="en-US" altLang="ja-JP" sz="2400" dirty="0" smtClean="0"/>
          </a:p>
        </p:txBody>
      </p:sp>
      <p:sp>
        <p:nvSpPr>
          <p:cNvPr id="31" name="正方形/長方形 30"/>
          <p:cNvSpPr/>
          <p:nvPr/>
        </p:nvSpPr>
        <p:spPr>
          <a:xfrm>
            <a:off x="4352946" y="1982035"/>
            <a:ext cx="7683515" cy="8839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4371084" y="3222407"/>
            <a:ext cx="7497565" cy="1200329"/>
          </a:xfrm>
          <a:prstGeom prst="rect">
            <a:avLst/>
          </a:prstGeom>
          <a:noFill/>
        </p:spPr>
        <p:txBody>
          <a:bodyPr wrap="none" rtlCol="0">
            <a:spAutoFit/>
          </a:bodyPr>
          <a:lstStyle/>
          <a:p>
            <a:r>
              <a:rPr kumimoji="1" lang="ja-JP" altLang="en-US" sz="2400" dirty="0" smtClean="0"/>
              <a:t>データの各リソース（データによって複数ファイルになって</a:t>
            </a:r>
            <a:endParaRPr kumimoji="1" lang="en-US" altLang="ja-JP" sz="2400" dirty="0" smtClean="0"/>
          </a:p>
          <a:p>
            <a:r>
              <a:rPr kumimoji="1" lang="ja-JP" altLang="en-US" sz="2400" dirty="0" smtClean="0"/>
              <a:t>い</a:t>
            </a:r>
            <a:r>
              <a:rPr lang="ja-JP" altLang="en-US" sz="2400" dirty="0" smtClean="0"/>
              <a:t>る場合、フォーマットが違う場合など）、ライセンス、プレ</a:t>
            </a:r>
            <a:endParaRPr lang="en-US" altLang="ja-JP" sz="2400" dirty="0" smtClean="0"/>
          </a:p>
          <a:p>
            <a:r>
              <a:rPr lang="ja-JP" altLang="en-US" sz="2400" dirty="0" smtClean="0"/>
              <a:t>ビューボタン、ダウンロードボタンなど</a:t>
            </a:r>
            <a:endParaRPr kumimoji="1" lang="en-US" altLang="ja-JP" sz="2400" dirty="0" smtClean="0"/>
          </a:p>
        </p:txBody>
      </p:sp>
      <p:sp>
        <p:nvSpPr>
          <p:cNvPr id="33" name="正方形/長方形 32"/>
          <p:cNvSpPr/>
          <p:nvPr/>
        </p:nvSpPr>
        <p:spPr>
          <a:xfrm>
            <a:off x="4377127" y="3183808"/>
            <a:ext cx="7659333" cy="12733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4377127" y="4926096"/>
            <a:ext cx="6672019" cy="461665"/>
          </a:xfrm>
          <a:prstGeom prst="rect">
            <a:avLst/>
          </a:prstGeom>
          <a:noFill/>
        </p:spPr>
        <p:txBody>
          <a:bodyPr wrap="none" rtlCol="0">
            <a:spAutoFit/>
          </a:bodyPr>
          <a:lstStyle/>
          <a:p>
            <a:r>
              <a:rPr kumimoji="1" lang="ja-JP" altLang="en-US" sz="2400" dirty="0" smtClean="0"/>
              <a:t>データの作成者名、ダウンロード数、更新日時など</a:t>
            </a:r>
            <a:endParaRPr kumimoji="1" lang="en-US" altLang="ja-JP" sz="2400" dirty="0" smtClean="0"/>
          </a:p>
        </p:txBody>
      </p:sp>
    </p:spTree>
    <p:extLst>
      <p:ext uri="{BB962C8B-B14F-4D97-AF65-F5344CB8AC3E}">
        <p14:creationId xmlns:p14="http://schemas.microsoft.com/office/powerpoint/2010/main" val="280817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9220794" cy="523220"/>
          </a:xfrm>
          <a:prstGeom prst="rect">
            <a:avLst/>
          </a:prstGeom>
        </p:spPr>
        <p:txBody>
          <a:bodyPr wrap="none">
            <a:spAutoFit/>
          </a:bodyPr>
          <a:lstStyle/>
          <a:p>
            <a:r>
              <a:rPr lang="ja-JP" altLang="en-US" sz="2800" dirty="0">
                <a:latin typeface="HGP創英角ｺﾞｼｯｸUB" panose="020B0900000000000000" pitchFamily="50" charset="-128"/>
                <a:ea typeface="HGP創英角ｺﾞｼｯｸUB" panose="020B0900000000000000" pitchFamily="50" charset="-128"/>
              </a:rPr>
              <a:t>オープンデータの推進を支援する機能　－　</a:t>
            </a:r>
            <a:r>
              <a:rPr lang="ja-JP" altLang="en-US" sz="2800" dirty="0" smtClean="0">
                <a:latin typeface="HGP創英角ｺﾞｼｯｸUB" panose="020B0900000000000000" pitchFamily="50" charset="-128"/>
                <a:ea typeface="HGP創英角ｺﾞｼｯｸUB" panose="020B0900000000000000" pitchFamily="50" charset="-128"/>
              </a:rPr>
              <a:t>クローリング機能</a:t>
            </a:r>
            <a:endParaRPr lang="ja-JP" altLang="en-US" sz="2800" dirty="0"/>
          </a:p>
        </p:txBody>
      </p:sp>
      <p:sp>
        <p:nvSpPr>
          <p:cNvPr id="2" name="テキスト ボックス 1"/>
          <p:cNvSpPr txBox="1"/>
          <p:nvPr/>
        </p:nvSpPr>
        <p:spPr>
          <a:xfrm>
            <a:off x="119920" y="958117"/>
            <a:ext cx="11901015" cy="2308324"/>
          </a:xfrm>
          <a:prstGeom prst="rect">
            <a:avLst/>
          </a:prstGeom>
          <a:noFill/>
        </p:spPr>
        <p:txBody>
          <a:bodyPr wrap="none" rtlCol="0">
            <a:spAutoFit/>
          </a:bodyPr>
          <a:lstStyle/>
          <a:p>
            <a:r>
              <a:rPr lang="ja-JP" altLang="en-US" sz="2400" dirty="0" smtClean="0"/>
              <a:t>既に自治体公式サイトなどでオープンデータを公開している場合、新しくオープンデータ</a:t>
            </a:r>
            <a:endParaRPr lang="en-US" altLang="ja-JP" sz="2400" dirty="0" smtClean="0"/>
          </a:p>
          <a:p>
            <a:r>
              <a:rPr lang="ja-JP" altLang="en-US" sz="2400" dirty="0" smtClean="0"/>
              <a:t>カタログサイトを構築すると、両方のサイトを更新する必要がでてきます。これを回避する</a:t>
            </a:r>
            <a:endParaRPr lang="en-US" altLang="ja-JP" sz="2400" dirty="0" smtClean="0"/>
          </a:p>
          <a:p>
            <a:r>
              <a:rPr lang="ja-JP" altLang="en-US" sz="2400" dirty="0" smtClean="0"/>
              <a:t>ために、クローリング機能を利用します。データカタログサイトに登録する場合に、ファイル</a:t>
            </a:r>
            <a:endParaRPr lang="en-US" altLang="ja-JP" sz="2400" dirty="0" smtClean="0"/>
          </a:p>
          <a:p>
            <a:r>
              <a:rPr lang="ja-JP" altLang="en-US" sz="2400" dirty="0" smtClean="0"/>
              <a:t>のアップロードではなく、公開しているファイルの</a:t>
            </a:r>
            <a:r>
              <a:rPr lang="en-US" altLang="ja-JP" sz="2400" dirty="0" smtClean="0"/>
              <a:t>URL</a:t>
            </a:r>
            <a:r>
              <a:rPr lang="ja-JP" altLang="en-US" sz="2400" dirty="0" err="1" smtClean="0"/>
              <a:t>を登</a:t>
            </a:r>
            <a:r>
              <a:rPr lang="ja-JP" altLang="en-US" sz="2400" dirty="0" smtClean="0"/>
              <a:t>録することで、毎日一回システムが</a:t>
            </a:r>
            <a:endParaRPr lang="en-US" altLang="ja-JP" sz="2400" dirty="0" smtClean="0"/>
          </a:p>
          <a:p>
            <a:r>
              <a:rPr lang="ja-JP" altLang="en-US" sz="2400" dirty="0" smtClean="0"/>
              <a:t>該当</a:t>
            </a:r>
            <a:r>
              <a:rPr lang="en-US" altLang="ja-JP" sz="2400" dirty="0" smtClean="0"/>
              <a:t>URL</a:t>
            </a:r>
            <a:r>
              <a:rPr lang="ja-JP" altLang="en-US" sz="2400" dirty="0" smtClean="0"/>
              <a:t>の</a:t>
            </a:r>
            <a:r>
              <a:rPr kumimoji="1" lang="ja-JP" altLang="en-US" sz="2400" dirty="0" smtClean="0"/>
              <a:t>タイムスタンプを確認し、更新されている場合は自動あるいは手動でファイルを</a:t>
            </a:r>
            <a:endParaRPr kumimoji="1" lang="en-US" altLang="ja-JP" sz="2400" dirty="0" smtClean="0"/>
          </a:p>
          <a:p>
            <a:r>
              <a:rPr kumimoji="1" lang="ja-JP" altLang="en-US" sz="2400" dirty="0" smtClean="0"/>
              <a:t>取り込むことができます。これにより職員の方はどちらか一方のみ管理すれば大丈夫です。</a:t>
            </a:r>
            <a:endParaRPr kumimoji="1" lang="en-US" altLang="ja-JP" sz="2400" dirty="0" smtClean="0"/>
          </a:p>
        </p:txBody>
      </p:sp>
      <p:pic>
        <p:nvPicPr>
          <p:cNvPr id="3" name="図 2"/>
          <p:cNvPicPr>
            <a:picLocks noChangeAspect="1"/>
          </p:cNvPicPr>
          <p:nvPr/>
        </p:nvPicPr>
        <p:blipFill>
          <a:blip r:embed="rId3"/>
          <a:stretch>
            <a:fillRect/>
          </a:stretch>
        </p:blipFill>
        <p:spPr>
          <a:xfrm>
            <a:off x="3259595" y="4914429"/>
            <a:ext cx="8818726" cy="1153218"/>
          </a:xfrm>
          <a:prstGeom prst="rect">
            <a:avLst/>
          </a:prstGeom>
        </p:spPr>
      </p:pic>
      <p:pic>
        <p:nvPicPr>
          <p:cNvPr id="8" name="図 7"/>
          <p:cNvPicPr/>
          <p:nvPr/>
        </p:nvPicPr>
        <p:blipFill>
          <a:blip r:embed="rId4">
            <a:extLst>
              <a:ext uri="{28A0092B-C50C-407E-A947-70E740481C1C}">
                <a14:useLocalDpi xmlns:a14="http://schemas.microsoft.com/office/drawing/2010/main" val="0"/>
              </a:ext>
            </a:extLst>
          </a:blip>
          <a:stretch>
            <a:fillRect/>
          </a:stretch>
        </p:blipFill>
        <p:spPr>
          <a:xfrm>
            <a:off x="180920" y="3237830"/>
            <a:ext cx="6188710" cy="2335530"/>
          </a:xfrm>
          <a:prstGeom prst="rect">
            <a:avLst/>
          </a:prstGeom>
          <a:ln w="12700">
            <a:solidFill>
              <a:schemeClr val="tx1"/>
            </a:solidFill>
          </a:ln>
        </p:spPr>
      </p:pic>
      <p:sp>
        <p:nvSpPr>
          <p:cNvPr id="9" name="正方形/長方形 8"/>
          <p:cNvSpPr/>
          <p:nvPr/>
        </p:nvSpPr>
        <p:spPr>
          <a:xfrm>
            <a:off x="5666282" y="5531164"/>
            <a:ext cx="6412039" cy="6102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00980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7707559" cy="523220"/>
          </a:xfrm>
          <a:prstGeom prst="rect">
            <a:avLst/>
          </a:prstGeom>
        </p:spPr>
        <p:txBody>
          <a:bodyPr wrap="none">
            <a:spAutoFit/>
          </a:bodyPr>
          <a:lstStyle/>
          <a:p>
            <a:r>
              <a:rPr lang="ja-JP" altLang="en-US" sz="2800" dirty="0">
                <a:latin typeface="HGP創英角ｺﾞｼｯｸUB" panose="020B0900000000000000" pitchFamily="50" charset="-128"/>
                <a:ea typeface="HGP創英角ｺﾞｼｯｸUB" panose="020B0900000000000000" pitchFamily="50" charset="-128"/>
              </a:rPr>
              <a:t>オープンデータの推進を支援する機能　－　</a:t>
            </a:r>
            <a:r>
              <a:rPr lang="en-US" altLang="ja-JP" sz="2800" dirty="0" err="1" smtClean="0">
                <a:latin typeface="HGP創英角ｺﾞｼｯｸUB" panose="020B0900000000000000" pitchFamily="50" charset="-128"/>
                <a:ea typeface="HGP創英角ｺﾞｼｯｸUB" panose="020B0900000000000000" pitchFamily="50" charset="-128"/>
              </a:rPr>
              <a:t>WebAPI</a:t>
            </a:r>
            <a:endParaRPr lang="ja-JP" altLang="en-US" sz="2800" dirty="0"/>
          </a:p>
        </p:txBody>
      </p:sp>
      <p:pic>
        <p:nvPicPr>
          <p:cNvPr id="8" name="図 7"/>
          <p:cNvPicPr/>
          <p:nvPr/>
        </p:nvPicPr>
        <p:blipFill>
          <a:blip r:embed="rId3">
            <a:extLst>
              <a:ext uri="{28A0092B-C50C-407E-A947-70E740481C1C}">
                <a14:useLocalDpi xmlns:a14="http://schemas.microsoft.com/office/drawing/2010/main" val="0"/>
              </a:ext>
            </a:extLst>
          </a:blip>
          <a:stretch>
            <a:fillRect/>
          </a:stretch>
        </p:blipFill>
        <p:spPr>
          <a:xfrm>
            <a:off x="268823" y="2230683"/>
            <a:ext cx="6188710" cy="3907155"/>
          </a:xfrm>
          <a:prstGeom prst="rect">
            <a:avLst/>
          </a:prstGeom>
        </p:spPr>
      </p:pic>
      <p:sp>
        <p:nvSpPr>
          <p:cNvPr id="2" name="テキスト ボックス 1"/>
          <p:cNvSpPr txBox="1"/>
          <p:nvPr/>
        </p:nvSpPr>
        <p:spPr>
          <a:xfrm>
            <a:off x="156711" y="935023"/>
            <a:ext cx="11742317" cy="1200329"/>
          </a:xfrm>
          <a:prstGeom prst="rect">
            <a:avLst/>
          </a:prstGeom>
          <a:noFill/>
        </p:spPr>
        <p:txBody>
          <a:bodyPr wrap="none" rtlCol="0">
            <a:spAutoFit/>
          </a:bodyPr>
          <a:lstStyle/>
          <a:p>
            <a:r>
              <a:rPr kumimoji="1" lang="ja-JP" altLang="en-US" sz="2400" dirty="0" smtClean="0">
                <a:latin typeface="+mn-ea"/>
              </a:rPr>
              <a:t>オープンデータカタログサイトで最も利用されているオープンソースソフトウェア「ＣＫＡＮ」の</a:t>
            </a:r>
            <a:endParaRPr kumimoji="1" lang="en-US" altLang="ja-JP" sz="2400" dirty="0" smtClean="0">
              <a:latin typeface="+mn-ea"/>
            </a:endParaRPr>
          </a:p>
          <a:p>
            <a:r>
              <a:rPr lang="en-US" altLang="ja-JP" sz="2400" dirty="0" err="1" smtClean="0">
                <a:latin typeface="+mn-ea"/>
              </a:rPr>
              <a:t>WebAPI</a:t>
            </a:r>
            <a:r>
              <a:rPr lang="ja-JP" altLang="en-US" sz="2400" dirty="0" smtClean="0">
                <a:latin typeface="+mn-ea"/>
              </a:rPr>
              <a:t>と完全互換した</a:t>
            </a:r>
            <a:r>
              <a:rPr lang="en-US" altLang="ja-JP" sz="2400" dirty="0" smtClean="0">
                <a:latin typeface="+mn-ea"/>
              </a:rPr>
              <a:t>API</a:t>
            </a:r>
            <a:r>
              <a:rPr lang="ja-JP" altLang="en-US" sz="2400" dirty="0" smtClean="0">
                <a:latin typeface="+mn-ea"/>
              </a:rPr>
              <a:t>を実装しています。これにより、</a:t>
            </a:r>
            <a:r>
              <a:rPr kumimoji="1" lang="ja-JP" altLang="en-US" sz="2400" dirty="0" smtClean="0">
                <a:latin typeface="+mn-ea"/>
              </a:rPr>
              <a:t>外部からデータの詳細や</a:t>
            </a:r>
            <a:endParaRPr kumimoji="1" lang="en-US" altLang="ja-JP" sz="2400" dirty="0" smtClean="0">
              <a:latin typeface="+mn-ea"/>
            </a:endParaRPr>
          </a:p>
          <a:p>
            <a:r>
              <a:rPr kumimoji="1" lang="ja-JP" altLang="en-US" sz="2400" dirty="0" smtClean="0">
                <a:latin typeface="+mn-ea"/>
              </a:rPr>
              <a:t>グループの一覧の取得などが簡単に</a:t>
            </a:r>
            <a:r>
              <a:rPr lang="ja-JP" altLang="en-US" sz="2400" dirty="0" smtClean="0">
                <a:latin typeface="+mn-ea"/>
              </a:rPr>
              <a:t>できます</a:t>
            </a:r>
            <a:r>
              <a:rPr lang="ja-JP" altLang="en-US" sz="2400" dirty="0">
                <a:latin typeface="+mn-ea"/>
              </a:rPr>
              <a:t>。</a:t>
            </a:r>
            <a:endParaRPr kumimoji="1" lang="en-US" altLang="ja-JP" sz="2400" dirty="0" smtClean="0">
              <a:latin typeface="+mn-ea"/>
            </a:endParaRPr>
          </a:p>
        </p:txBody>
      </p:sp>
      <p:sp>
        <p:nvSpPr>
          <p:cNvPr id="9" name="正方形/長方形 8"/>
          <p:cNvSpPr/>
          <p:nvPr/>
        </p:nvSpPr>
        <p:spPr>
          <a:xfrm>
            <a:off x="386380" y="3702570"/>
            <a:ext cx="2778849" cy="3770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39134" y="5546361"/>
            <a:ext cx="3974604" cy="4415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6409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8714245" cy="523220"/>
          </a:xfrm>
          <a:prstGeom prst="rect">
            <a:avLst/>
          </a:prstGeom>
        </p:spPr>
        <p:txBody>
          <a:bodyPr wrap="none">
            <a:spAutoFit/>
          </a:bodyPr>
          <a:lstStyle/>
          <a:p>
            <a:r>
              <a:rPr lang="ja-JP" altLang="en-US" sz="2800" dirty="0">
                <a:latin typeface="HGP創英角ｺﾞｼｯｸUB" panose="020B0900000000000000" pitchFamily="50" charset="-128"/>
                <a:ea typeface="HGP創英角ｺﾞｼｯｸUB" panose="020B0900000000000000" pitchFamily="50" charset="-128"/>
              </a:rPr>
              <a:t>オープンデータの推進を支援する機能　－　語彙</a:t>
            </a:r>
            <a:r>
              <a:rPr lang="ja-JP" altLang="en-US" sz="2800" dirty="0" smtClean="0">
                <a:latin typeface="HGP創英角ｺﾞｼｯｸUB" panose="020B0900000000000000" pitchFamily="50" charset="-128"/>
                <a:ea typeface="HGP創英角ｺﾞｼｯｸUB" panose="020B0900000000000000" pitchFamily="50" charset="-128"/>
              </a:rPr>
              <a:t>登録</a:t>
            </a:r>
            <a:r>
              <a:rPr lang="ja-JP" altLang="en-US" sz="2800" dirty="0">
                <a:latin typeface="HGP創英角ｺﾞｼｯｸUB" panose="020B0900000000000000" pitchFamily="50" charset="-128"/>
                <a:ea typeface="HGP創英角ｺﾞｼｯｸUB" panose="020B0900000000000000" pitchFamily="50" charset="-128"/>
              </a:rPr>
              <a:t>機能</a:t>
            </a:r>
            <a:endParaRPr lang="ja-JP" altLang="en-US" sz="2800" dirty="0"/>
          </a:p>
        </p:txBody>
      </p:sp>
      <p:grpSp>
        <p:nvGrpSpPr>
          <p:cNvPr id="3" name="グループ化 2"/>
          <p:cNvGrpSpPr/>
          <p:nvPr/>
        </p:nvGrpSpPr>
        <p:grpSpPr>
          <a:xfrm>
            <a:off x="199376" y="3929013"/>
            <a:ext cx="11432011" cy="2191545"/>
            <a:chOff x="139416" y="920195"/>
            <a:chExt cx="8701520" cy="1668103"/>
          </a:xfrm>
        </p:grpSpPr>
        <p:pic>
          <p:nvPicPr>
            <p:cNvPr id="2" name="図 1"/>
            <p:cNvPicPr>
              <a:picLocks noChangeAspect="1"/>
            </p:cNvPicPr>
            <p:nvPr/>
          </p:nvPicPr>
          <p:blipFill>
            <a:blip r:embed="rId3"/>
            <a:stretch>
              <a:fillRect/>
            </a:stretch>
          </p:blipFill>
          <p:spPr>
            <a:xfrm>
              <a:off x="139416" y="920195"/>
              <a:ext cx="8701520" cy="1668103"/>
            </a:xfrm>
            <a:prstGeom prst="rect">
              <a:avLst/>
            </a:prstGeom>
          </p:spPr>
        </p:pic>
        <p:sp>
          <p:nvSpPr>
            <p:cNvPr id="10" name="正方形/長方形 9"/>
            <p:cNvSpPr/>
            <p:nvPr/>
          </p:nvSpPr>
          <p:spPr>
            <a:xfrm>
              <a:off x="1153391" y="1097154"/>
              <a:ext cx="899447" cy="3532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150918" y="1538243"/>
              <a:ext cx="5143500" cy="9954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p:cNvSpPr txBox="1"/>
          <p:nvPr/>
        </p:nvSpPr>
        <p:spPr>
          <a:xfrm>
            <a:off x="199377" y="920195"/>
            <a:ext cx="11939487" cy="2677656"/>
          </a:xfrm>
          <a:prstGeom prst="rect">
            <a:avLst/>
          </a:prstGeom>
          <a:noFill/>
        </p:spPr>
        <p:txBody>
          <a:bodyPr wrap="none" rtlCol="0">
            <a:spAutoFit/>
          </a:bodyPr>
          <a:lstStyle/>
          <a:p>
            <a:r>
              <a:rPr lang="en-US" altLang="ja-JP" sz="2400" dirty="0" smtClean="0">
                <a:latin typeface="+mn-ea"/>
              </a:rPr>
              <a:t>RDF</a:t>
            </a:r>
            <a:r>
              <a:rPr lang="ja-JP" altLang="en-US" sz="2400" dirty="0" smtClean="0">
                <a:latin typeface="+mn-ea"/>
              </a:rPr>
              <a:t>フォーマットに変換する場合は、多くの組織が分野を超えてオープンデータを利用する</a:t>
            </a:r>
            <a:endParaRPr lang="en-US" altLang="ja-JP" sz="2400" dirty="0">
              <a:latin typeface="+mn-ea"/>
            </a:endParaRPr>
          </a:p>
          <a:p>
            <a:r>
              <a:rPr lang="ja-JP" altLang="en-US" sz="2400" dirty="0" smtClean="0">
                <a:latin typeface="+mn-ea"/>
              </a:rPr>
              <a:t>ことを考えて、個々の単語について表記・意味・データ構造を統一し、互いに意味が通じる</a:t>
            </a:r>
            <a:endParaRPr lang="en-US" altLang="ja-JP" sz="2400" dirty="0" smtClean="0">
              <a:latin typeface="+mn-ea"/>
            </a:endParaRPr>
          </a:p>
          <a:p>
            <a:r>
              <a:rPr lang="ja-JP" altLang="en-US" sz="2400" dirty="0" smtClean="0">
                <a:latin typeface="+mn-ea"/>
              </a:rPr>
              <a:t>ようにする必要があります。</a:t>
            </a:r>
            <a:r>
              <a:rPr lang="en-US" altLang="ja-JP" sz="2400" dirty="0" smtClean="0">
                <a:latin typeface="+mn-ea"/>
              </a:rPr>
              <a:t>IPA</a:t>
            </a:r>
            <a:r>
              <a:rPr lang="ja-JP" altLang="en-US" sz="2400" dirty="0" smtClean="0">
                <a:latin typeface="+mn-ea"/>
              </a:rPr>
              <a:t>が構築している「共通語彙基盤」がそれに該当します。ただ、</a:t>
            </a:r>
            <a:endParaRPr lang="en-US" altLang="ja-JP" sz="2400" dirty="0" smtClean="0">
              <a:latin typeface="+mn-ea"/>
            </a:endParaRPr>
          </a:p>
          <a:p>
            <a:r>
              <a:rPr lang="ja-JP" altLang="en-US" sz="2400" dirty="0" smtClean="0">
                <a:latin typeface="+mn-ea"/>
              </a:rPr>
              <a:t>共通語彙に登録されている単語はまだ少ないため、各地域では独自語彙を登録し、共通</a:t>
            </a:r>
            <a:endParaRPr lang="en-US" altLang="ja-JP" sz="2400" dirty="0" smtClean="0">
              <a:latin typeface="+mn-ea"/>
            </a:endParaRPr>
          </a:p>
          <a:p>
            <a:r>
              <a:rPr lang="ja-JP" altLang="en-US" sz="2400" dirty="0" smtClean="0">
                <a:latin typeface="+mn-ea"/>
              </a:rPr>
              <a:t>語彙が充実するのを待つことになります。</a:t>
            </a:r>
            <a:endParaRPr lang="en-US" altLang="ja-JP" sz="2400" dirty="0" smtClean="0">
              <a:latin typeface="+mn-ea"/>
            </a:endParaRPr>
          </a:p>
          <a:p>
            <a:r>
              <a:rPr kumimoji="1" lang="ja-JP" altLang="en-US" sz="2400" dirty="0" smtClean="0">
                <a:latin typeface="+mn-ea"/>
              </a:rPr>
              <a:t>オープンデータプラグインでは、公開されている共通語彙をインポートする機能、独自語彙を</a:t>
            </a:r>
            <a:endParaRPr kumimoji="1" lang="en-US" altLang="ja-JP" sz="2400" dirty="0" smtClean="0">
              <a:latin typeface="+mn-ea"/>
            </a:endParaRPr>
          </a:p>
          <a:p>
            <a:r>
              <a:rPr lang="ja-JP" altLang="en-US" sz="2400" dirty="0" smtClean="0">
                <a:latin typeface="+mn-ea"/>
              </a:rPr>
              <a:t>登録し管理する機能が実装されています。</a:t>
            </a:r>
            <a:endParaRPr kumimoji="1" lang="ja-JP" altLang="en-US" sz="2400" dirty="0">
              <a:latin typeface="+mn-ea"/>
            </a:endParaRPr>
          </a:p>
        </p:txBody>
      </p:sp>
    </p:spTree>
    <p:extLst>
      <p:ext uri="{BB962C8B-B14F-4D97-AF65-F5344CB8AC3E}">
        <p14:creationId xmlns:p14="http://schemas.microsoft.com/office/powerpoint/2010/main" val="14227549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8903399"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オープンデータの推進を支援する機能　－　</a:t>
            </a:r>
            <a:r>
              <a:rPr lang="en-US" altLang="ja-JP" sz="2800" dirty="0" smtClean="0">
                <a:latin typeface="HGP創英角ｺﾞｼｯｸUB" panose="020B0900000000000000" pitchFamily="50" charset="-128"/>
                <a:ea typeface="HGP創英角ｺﾞｼｯｸUB" panose="020B0900000000000000" pitchFamily="50" charset="-128"/>
              </a:rPr>
              <a:t>CSV</a:t>
            </a:r>
            <a:r>
              <a:rPr lang="ja-JP" altLang="en-US" sz="2800" dirty="0" smtClean="0">
                <a:latin typeface="HGP創英角ｺﾞｼｯｸUB" panose="020B0900000000000000" pitchFamily="50" charset="-128"/>
                <a:ea typeface="HGP創英角ｺﾞｼｯｸUB" panose="020B0900000000000000" pitchFamily="50" charset="-128"/>
              </a:rPr>
              <a:t>→</a:t>
            </a:r>
            <a:r>
              <a:rPr lang="en-US" altLang="ja-JP" sz="2800" dirty="0" smtClean="0">
                <a:latin typeface="HGP創英角ｺﾞｼｯｸUB" panose="020B0900000000000000" pitchFamily="50" charset="-128"/>
                <a:ea typeface="HGP創英角ｺﾞｼｯｸUB" panose="020B0900000000000000" pitchFamily="50" charset="-128"/>
              </a:rPr>
              <a:t>RDF</a:t>
            </a:r>
            <a:r>
              <a:rPr lang="ja-JP" altLang="en-US" sz="2800" dirty="0" smtClean="0">
                <a:latin typeface="HGP創英角ｺﾞｼｯｸUB" panose="020B0900000000000000" pitchFamily="50" charset="-128"/>
                <a:ea typeface="HGP創英角ｺﾞｼｯｸUB" panose="020B0900000000000000" pitchFamily="50" charset="-128"/>
              </a:rPr>
              <a:t>変換</a:t>
            </a:r>
            <a:endParaRPr lang="ja-JP" altLang="en-US" sz="2800" dirty="0"/>
          </a:p>
        </p:txBody>
      </p:sp>
      <p:grpSp>
        <p:nvGrpSpPr>
          <p:cNvPr id="10" name="グループ化 9"/>
          <p:cNvGrpSpPr/>
          <p:nvPr/>
        </p:nvGrpSpPr>
        <p:grpSpPr>
          <a:xfrm>
            <a:off x="898782" y="2373194"/>
            <a:ext cx="4177259" cy="2094045"/>
            <a:chOff x="149904" y="3286613"/>
            <a:chExt cx="4177259" cy="2094045"/>
          </a:xfrm>
        </p:grpSpPr>
        <p:pic>
          <p:nvPicPr>
            <p:cNvPr id="8" name="図 7"/>
            <p:cNvPicPr>
              <a:picLocks noChangeAspect="1"/>
            </p:cNvPicPr>
            <p:nvPr/>
          </p:nvPicPr>
          <p:blipFill>
            <a:blip r:embed="rId3"/>
            <a:stretch>
              <a:fillRect/>
            </a:stretch>
          </p:blipFill>
          <p:spPr>
            <a:xfrm>
              <a:off x="149904" y="3286613"/>
              <a:ext cx="4177259" cy="2094045"/>
            </a:xfrm>
            <a:prstGeom prst="rect">
              <a:avLst/>
            </a:prstGeom>
          </p:spPr>
        </p:pic>
        <p:sp>
          <p:nvSpPr>
            <p:cNvPr id="15" name="正方形/長方形 14"/>
            <p:cNvSpPr/>
            <p:nvPr/>
          </p:nvSpPr>
          <p:spPr>
            <a:xfrm>
              <a:off x="1809618" y="3456794"/>
              <a:ext cx="857830" cy="2700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下矢印 17"/>
          <p:cNvSpPr/>
          <p:nvPr/>
        </p:nvSpPr>
        <p:spPr>
          <a:xfrm>
            <a:off x="2558496" y="4181906"/>
            <a:ext cx="885230" cy="5744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224230" y="4816481"/>
            <a:ext cx="5568930" cy="1327288"/>
            <a:chOff x="4616974" y="1911848"/>
            <a:chExt cx="5568930" cy="1327288"/>
          </a:xfrm>
        </p:grpSpPr>
        <p:pic>
          <p:nvPicPr>
            <p:cNvPr id="19" name="図 18"/>
            <p:cNvPicPr>
              <a:picLocks noChangeAspect="1"/>
            </p:cNvPicPr>
            <p:nvPr/>
          </p:nvPicPr>
          <p:blipFill>
            <a:blip r:embed="rId4"/>
            <a:stretch>
              <a:fillRect/>
            </a:stretch>
          </p:blipFill>
          <p:spPr>
            <a:xfrm>
              <a:off x="4616974" y="1911848"/>
              <a:ext cx="5568930" cy="1327288"/>
            </a:xfrm>
            <a:prstGeom prst="rect">
              <a:avLst/>
            </a:prstGeom>
          </p:spPr>
        </p:pic>
        <p:sp>
          <p:nvSpPr>
            <p:cNvPr id="21" name="正方形/長方形 20"/>
            <p:cNvSpPr/>
            <p:nvPr/>
          </p:nvSpPr>
          <p:spPr>
            <a:xfrm>
              <a:off x="5996069" y="2669591"/>
              <a:ext cx="3267856" cy="3134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6080502" y="2944777"/>
            <a:ext cx="5568930" cy="2169491"/>
            <a:chOff x="4616974" y="3953802"/>
            <a:chExt cx="5568930" cy="2169491"/>
          </a:xfrm>
        </p:grpSpPr>
        <p:pic>
          <p:nvPicPr>
            <p:cNvPr id="23" name="図 22"/>
            <p:cNvPicPr>
              <a:picLocks noChangeAspect="1"/>
            </p:cNvPicPr>
            <p:nvPr/>
          </p:nvPicPr>
          <p:blipFill>
            <a:blip r:embed="rId5"/>
            <a:stretch>
              <a:fillRect/>
            </a:stretch>
          </p:blipFill>
          <p:spPr>
            <a:xfrm>
              <a:off x="4616974" y="3953802"/>
              <a:ext cx="5568930" cy="2169491"/>
            </a:xfrm>
            <a:prstGeom prst="rect">
              <a:avLst/>
            </a:prstGeom>
          </p:spPr>
        </p:pic>
        <p:sp>
          <p:nvSpPr>
            <p:cNvPr id="24" name="正方形/長方形 23"/>
            <p:cNvSpPr/>
            <p:nvPr/>
          </p:nvSpPr>
          <p:spPr>
            <a:xfrm>
              <a:off x="5996069" y="4423934"/>
              <a:ext cx="4189835" cy="2990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67554" y="943887"/>
            <a:ext cx="12024446" cy="1200329"/>
          </a:xfrm>
          <a:prstGeom prst="rect">
            <a:avLst/>
          </a:prstGeom>
          <a:noFill/>
        </p:spPr>
        <p:txBody>
          <a:bodyPr wrap="none" rtlCol="0">
            <a:spAutoFit/>
          </a:bodyPr>
          <a:lstStyle/>
          <a:p>
            <a:r>
              <a:rPr kumimoji="1" lang="en-US" altLang="ja-JP" sz="2400" dirty="0" smtClean="0">
                <a:latin typeface="+mn-ea"/>
              </a:rPr>
              <a:t>CSV</a:t>
            </a:r>
            <a:r>
              <a:rPr kumimoji="1" lang="ja-JP" altLang="en-US" sz="2400" dirty="0" smtClean="0">
                <a:latin typeface="+mn-ea"/>
              </a:rPr>
              <a:t>フォーマットから</a:t>
            </a:r>
            <a:r>
              <a:rPr kumimoji="1" lang="en-US" altLang="ja-JP" sz="2400" dirty="0" smtClean="0">
                <a:latin typeface="+mn-ea"/>
              </a:rPr>
              <a:t>RDF</a:t>
            </a:r>
            <a:r>
              <a:rPr kumimoji="1" lang="ja-JP" altLang="en-US" sz="2400" dirty="0" smtClean="0">
                <a:latin typeface="+mn-ea"/>
              </a:rPr>
              <a:t>フォーマットに、下記の３ステップで簡単に変換することができます。</a:t>
            </a:r>
            <a:endParaRPr kumimoji="1" lang="en-US" altLang="ja-JP" sz="2400" dirty="0" smtClean="0">
              <a:latin typeface="+mn-ea"/>
            </a:endParaRPr>
          </a:p>
          <a:p>
            <a:r>
              <a:rPr lang="en-US" altLang="ja-JP" sz="2400" dirty="0" smtClean="0">
                <a:latin typeface="+mn-ea"/>
              </a:rPr>
              <a:t>RDF</a:t>
            </a:r>
            <a:r>
              <a:rPr lang="ja-JP" altLang="en-US" sz="2400" dirty="0" smtClean="0">
                <a:latin typeface="+mn-ea"/>
              </a:rPr>
              <a:t>フォーマットに変換することで、</a:t>
            </a:r>
            <a:r>
              <a:rPr lang="en-US" altLang="ja-JP" sz="2400" dirty="0" smtClean="0">
                <a:latin typeface="+mn-ea"/>
              </a:rPr>
              <a:t>SPARQL</a:t>
            </a:r>
            <a:r>
              <a:rPr lang="ja-JP" altLang="en-US" sz="2400" dirty="0" smtClean="0">
                <a:latin typeface="+mn-ea"/>
              </a:rPr>
              <a:t>（スパークル）という</a:t>
            </a:r>
            <a:r>
              <a:rPr lang="en-US" altLang="ja-JP" sz="2400" dirty="0" smtClean="0">
                <a:latin typeface="+mn-ea"/>
              </a:rPr>
              <a:t>RDF</a:t>
            </a:r>
            <a:r>
              <a:rPr lang="ja-JP" altLang="en-US" sz="2400" dirty="0" smtClean="0">
                <a:latin typeface="+mn-ea"/>
              </a:rPr>
              <a:t>クエリ言語によって</a:t>
            </a:r>
            <a:endParaRPr lang="en-US" altLang="ja-JP" sz="2400" dirty="0" smtClean="0">
              <a:latin typeface="+mn-ea"/>
            </a:endParaRPr>
          </a:p>
          <a:p>
            <a:r>
              <a:rPr lang="ja-JP" altLang="en-US" sz="2400" dirty="0" smtClean="0">
                <a:latin typeface="+mn-ea"/>
              </a:rPr>
              <a:t>オープンデータを複雑な条件で取得できる</a:t>
            </a:r>
            <a:r>
              <a:rPr kumimoji="1" lang="ja-JP" altLang="en-US" sz="2400" dirty="0" smtClean="0">
                <a:latin typeface="+mn-ea"/>
              </a:rPr>
              <a:t>ようになります</a:t>
            </a:r>
            <a:r>
              <a:rPr kumimoji="1" lang="ja-JP" altLang="en-US" sz="2400" dirty="0">
                <a:latin typeface="+mn-ea"/>
              </a:rPr>
              <a:t>。</a:t>
            </a:r>
          </a:p>
        </p:txBody>
      </p:sp>
      <p:sp>
        <p:nvSpPr>
          <p:cNvPr id="22" name="下矢印 21"/>
          <p:cNvSpPr/>
          <p:nvPr/>
        </p:nvSpPr>
        <p:spPr>
          <a:xfrm>
            <a:off x="5414134" y="4455489"/>
            <a:ext cx="885230" cy="574417"/>
          </a:xfrm>
          <a:prstGeom prst="downArrow">
            <a:avLst/>
          </a:prstGeom>
          <a:solidFill>
            <a:schemeClr val="tx1"/>
          </a:solidFill>
          <a:ln>
            <a:solidFill>
              <a:schemeClr val="tx1"/>
            </a:solidFill>
          </a:ln>
          <a:scene3d>
            <a:camera prst="orthographicFront">
              <a:rot lat="0" lon="0" rev="8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3466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9833141" cy="523220"/>
          </a:xfrm>
          <a:prstGeom prst="rect">
            <a:avLst/>
          </a:prstGeom>
        </p:spPr>
        <p:txBody>
          <a:bodyPr wrap="none">
            <a:spAutoFit/>
          </a:bodyPr>
          <a:lstStyle/>
          <a:p>
            <a:r>
              <a:rPr lang="ja-JP" altLang="en-US" sz="2800" dirty="0">
                <a:latin typeface="HGP創英角ｺﾞｼｯｸUB" panose="020B0900000000000000" pitchFamily="50" charset="-128"/>
                <a:ea typeface="HGP創英角ｺﾞｼｯｸUB" panose="020B0900000000000000" pitchFamily="50" charset="-128"/>
              </a:rPr>
              <a:t>オープンデータの推進を支援する機能　－　</a:t>
            </a:r>
            <a:r>
              <a:rPr lang="en-US" altLang="ja-JP" sz="2800" dirty="0" smtClean="0">
                <a:latin typeface="HGP創英角ｺﾞｼｯｸUB" panose="020B0900000000000000" pitchFamily="50" charset="-128"/>
                <a:ea typeface="HGP創英角ｺﾞｼｯｸUB" panose="020B0900000000000000" pitchFamily="50" charset="-128"/>
              </a:rPr>
              <a:t>SPARQL</a:t>
            </a:r>
            <a:r>
              <a:rPr lang="ja-JP" altLang="en-US" sz="2800" dirty="0" smtClean="0">
                <a:latin typeface="HGP創英角ｺﾞｼｯｸUB" panose="020B0900000000000000" pitchFamily="50" charset="-128"/>
                <a:ea typeface="HGP創英角ｺﾞｼｯｸUB" panose="020B0900000000000000" pitchFamily="50" charset="-128"/>
              </a:rPr>
              <a:t>エンドポイント</a:t>
            </a:r>
            <a:endParaRPr lang="ja-JP" altLang="en-US" sz="2800" dirty="0"/>
          </a:p>
        </p:txBody>
      </p:sp>
      <p:pic>
        <p:nvPicPr>
          <p:cNvPr id="3" name="図 2"/>
          <p:cNvPicPr>
            <a:picLocks noChangeAspect="1"/>
          </p:cNvPicPr>
          <p:nvPr/>
        </p:nvPicPr>
        <p:blipFill>
          <a:blip r:embed="rId3"/>
          <a:stretch>
            <a:fillRect/>
          </a:stretch>
        </p:blipFill>
        <p:spPr>
          <a:xfrm>
            <a:off x="281772" y="2529633"/>
            <a:ext cx="3257550" cy="3590925"/>
          </a:xfrm>
          <a:prstGeom prst="rect">
            <a:avLst/>
          </a:prstGeom>
        </p:spPr>
      </p:pic>
      <p:sp>
        <p:nvSpPr>
          <p:cNvPr id="11" name="テキスト ボックス 10"/>
          <p:cNvSpPr txBox="1"/>
          <p:nvPr/>
        </p:nvSpPr>
        <p:spPr>
          <a:xfrm>
            <a:off x="150376" y="967581"/>
            <a:ext cx="11894475" cy="1569660"/>
          </a:xfrm>
          <a:prstGeom prst="rect">
            <a:avLst/>
          </a:prstGeom>
          <a:noFill/>
        </p:spPr>
        <p:txBody>
          <a:bodyPr wrap="none" rtlCol="0">
            <a:spAutoFit/>
          </a:bodyPr>
          <a:lstStyle/>
          <a:p>
            <a:r>
              <a:rPr kumimoji="1" lang="ja-JP" altLang="en-US" sz="2400" dirty="0" smtClean="0"/>
              <a:t>外部から</a:t>
            </a:r>
            <a:r>
              <a:rPr lang="en-US" altLang="ja-JP" sz="2400" dirty="0">
                <a:latin typeface="+mn-ea"/>
              </a:rPr>
              <a:t>SPARQL</a:t>
            </a:r>
            <a:r>
              <a:rPr lang="ja-JP" altLang="en-US" sz="2400" dirty="0">
                <a:latin typeface="+mn-ea"/>
              </a:rPr>
              <a:t>（スパークル）という</a:t>
            </a:r>
            <a:r>
              <a:rPr lang="en-US" altLang="ja-JP" sz="2400" dirty="0">
                <a:latin typeface="+mn-ea"/>
              </a:rPr>
              <a:t>RDF</a:t>
            </a:r>
            <a:r>
              <a:rPr lang="ja-JP" altLang="en-US" sz="2400" dirty="0">
                <a:latin typeface="+mn-ea"/>
              </a:rPr>
              <a:t>クエリ</a:t>
            </a:r>
            <a:r>
              <a:rPr lang="ja-JP" altLang="en-US" sz="2400" dirty="0" smtClean="0">
                <a:latin typeface="+mn-ea"/>
              </a:rPr>
              <a:t>言語</a:t>
            </a:r>
            <a:r>
              <a:rPr kumimoji="1" lang="ja-JP" altLang="en-US" sz="2400" dirty="0" smtClean="0"/>
              <a:t>を送ることで、オープンデータを複雑な</a:t>
            </a:r>
            <a:endParaRPr kumimoji="1" lang="en-US" altLang="ja-JP" sz="2400" dirty="0" smtClean="0"/>
          </a:p>
          <a:p>
            <a:r>
              <a:rPr kumimoji="1" lang="ja-JP" altLang="en-US" sz="2400" dirty="0" smtClean="0"/>
              <a:t>条件で取得できるようになります。オープンデータのファイルをダウンロードした場合は</a:t>
            </a:r>
            <a:endParaRPr kumimoji="1" lang="en-US" altLang="ja-JP" sz="2400" dirty="0" smtClean="0"/>
          </a:p>
          <a:p>
            <a:r>
              <a:rPr lang="ja-JP" altLang="en-US" sz="2400" dirty="0" smtClean="0"/>
              <a:t>ダウンロードした時点のデータを、</a:t>
            </a:r>
            <a:r>
              <a:rPr lang="en-US" altLang="ja-JP" sz="2400" dirty="0" err="1" smtClean="0"/>
              <a:t>WebAPI</a:t>
            </a:r>
            <a:r>
              <a:rPr lang="ja-JP" altLang="en-US" sz="2400" dirty="0" smtClean="0"/>
              <a:t>を利用した場合は常に最新のデータを、</a:t>
            </a:r>
            <a:r>
              <a:rPr lang="en-US" altLang="ja-JP" sz="2400" dirty="0" smtClean="0"/>
              <a:t>SPARQL</a:t>
            </a:r>
            <a:r>
              <a:rPr lang="ja-JP" altLang="en-US" sz="2400" dirty="0" smtClean="0"/>
              <a:t>を</a:t>
            </a:r>
            <a:endParaRPr lang="en-US" altLang="ja-JP" sz="2400" dirty="0" smtClean="0"/>
          </a:p>
          <a:p>
            <a:r>
              <a:rPr kumimoji="1" lang="ja-JP" altLang="en-US" sz="2400" dirty="0"/>
              <a:t>利用</a:t>
            </a:r>
            <a:r>
              <a:rPr kumimoji="1" lang="ja-JP" altLang="en-US" sz="2400" dirty="0" smtClean="0"/>
              <a:t>した場合は常に最新のデータ且つ複雑な条件でデータを取得できます。</a:t>
            </a:r>
            <a:endParaRPr kumimoji="1" lang="en-US" altLang="ja-JP" sz="2400" dirty="0" smtClean="0"/>
          </a:p>
        </p:txBody>
      </p:sp>
      <p:sp>
        <p:nvSpPr>
          <p:cNvPr id="12" name="正方形/長方形 11"/>
          <p:cNvSpPr/>
          <p:nvPr/>
        </p:nvSpPr>
        <p:spPr>
          <a:xfrm>
            <a:off x="2484852" y="3057994"/>
            <a:ext cx="857955" cy="13269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81772" y="3057995"/>
            <a:ext cx="2116654" cy="13301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43376" y="5226880"/>
            <a:ext cx="1020729" cy="7233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973894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4756430"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Ｃ</a:t>
            </a:r>
            <a:r>
              <a:rPr lang="en-US" altLang="ja-JP" sz="2800" dirty="0" smtClean="0">
                <a:latin typeface="HGP創英角ｺﾞｼｯｸUB" panose="020B0900000000000000" pitchFamily="50" charset="-128"/>
                <a:ea typeface="HGP創英角ｺﾞｼｯｸUB" panose="020B0900000000000000" pitchFamily="50" charset="-128"/>
              </a:rPr>
              <a:t>MS</a:t>
            </a:r>
            <a:r>
              <a:rPr lang="ja-JP" altLang="en-US" sz="2800" dirty="0" smtClean="0">
                <a:latin typeface="HGP創英角ｺﾞｼｯｸUB" panose="020B0900000000000000" pitchFamily="50" charset="-128"/>
                <a:ea typeface="HGP創英角ｺﾞｼｯｸUB" panose="020B0900000000000000" pitchFamily="50" charset="-128"/>
              </a:rPr>
              <a:t>のプラグインであるメリット</a:t>
            </a:r>
            <a:endParaRPr lang="ja-JP" altLang="en-US" sz="2800" dirty="0"/>
          </a:p>
        </p:txBody>
      </p:sp>
      <p:sp>
        <p:nvSpPr>
          <p:cNvPr id="2" name="テキスト ボックス 1"/>
          <p:cNvSpPr txBox="1"/>
          <p:nvPr/>
        </p:nvSpPr>
        <p:spPr>
          <a:xfrm>
            <a:off x="169397" y="908663"/>
            <a:ext cx="11846758" cy="5262979"/>
          </a:xfrm>
          <a:prstGeom prst="rect">
            <a:avLst/>
          </a:prstGeom>
          <a:noFill/>
        </p:spPr>
        <p:txBody>
          <a:bodyPr wrap="square" rtlCol="0">
            <a:spAutoFit/>
          </a:bodyPr>
          <a:lstStyle/>
          <a:p>
            <a:r>
              <a:rPr lang="ja-JP" altLang="en-US" sz="2400" dirty="0" smtClean="0">
                <a:latin typeface="+mn-ea"/>
              </a:rPr>
              <a:t>「シラサギ」のオープンデータプラグインは、</a:t>
            </a:r>
            <a:r>
              <a:rPr lang="en-US" altLang="ja-JP" sz="2400" dirty="0" smtClean="0">
                <a:latin typeface="+mn-ea"/>
              </a:rPr>
              <a:t>CMS</a:t>
            </a:r>
            <a:r>
              <a:rPr lang="ja-JP" altLang="en-US" sz="2400" dirty="0" smtClean="0">
                <a:latin typeface="+mn-ea"/>
              </a:rPr>
              <a:t>のプラグインです。</a:t>
            </a:r>
            <a:endParaRPr lang="en-US" altLang="ja-JP" sz="2400" dirty="0" smtClean="0">
              <a:latin typeface="+mn-ea"/>
            </a:endParaRPr>
          </a:p>
          <a:p>
            <a:r>
              <a:rPr lang="ja-JP" altLang="en-US" sz="2400" dirty="0" smtClean="0">
                <a:latin typeface="+mn-ea"/>
              </a:rPr>
              <a:t>それによって、下記のようなメリットがあります。</a:t>
            </a:r>
            <a:endParaRPr lang="en-US" altLang="ja-JP" sz="2400" dirty="0" smtClean="0">
              <a:latin typeface="+mn-ea"/>
            </a:endParaRPr>
          </a:p>
          <a:p>
            <a:endParaRPr lang="en-US" altLang="ja-JP" sz="2400" dirty="0">
              <a:latin typeface="+mn-ea"/>
            </a:endParaRPr>
          </a:p>
          <a:p>
            <a:r>
              <a:rPr lang="ja-JP" altLang="en-US" sz="2400" dirty="0">
                <a:latin typeface="+mn-ea"/>
              </a:rPr>
              <a:t>・コンテンツの管理が簡単です。</a:t>
            </a:r>
            <a:endParaRPr lang="en-US" altLang="ja-JP" sz="2400" dirty="0">
              <a:latin typeface="+mn-ea"/>
            </a:endParaRPr>
          </a:p>
          <a:p>
            <a:r>
              <a:rPr lang="ja-JP" altLang="en-US" sz="2400" dirty="0">
                <a:latin typeface="+mn-ea"/>
              </a:rPr>
              <a:t>　新しいコンテンツページを作成する場合、色味・レイアウトを少し変更する場合も</a:t>
            </a:r>
            <a:r>
              <a:rPr lang="en-US" altLang="ja-JP" sz="2400" dirty="0">
                <a:latin typeface="+mn-ea"/>
              </a:rPr>
              <a:t>CMS</a:t>
            </a:r>
            <a:r>
              <a:rPr lang="ja-JP" altLang="en-US" sz="2400" dirty="0">
                <a:latin typeface="+mn-ea"/>
              </a:rPr>
              <a:t>の</a:t>
            </a:r>
            <a:endParaRPr lang="en-US" altLang="ja-JP" sz="2400" dirty="0">
              <a:latin typeface="+mn-ea"/>
            </a:endParaRPr>
          </a:p>
          <a:p>
            <a:r>
              <a:rPr lang="en-US" altLang="ja-JP" sz="2400" dirty="0">
                <a:latin typeface="+mn-ea"/>
              </a:rPr>
              <a:t> </a:t>
            </a:r>
            <a:r>
              <a:rPr lang="ja-JP" altLang="en-US" sz="2400" dirty="0">
                <a:latin typeface="+mn-ea"/>
              </a:rPr>
              <a:t>機能で簡単に対応できます。また、災害時などの緊急対応も容易にできます。</a:t>
            </a:r>
            <a:endParaRPr lang="en-US" altLang="ja-JP" sz="2400" dirty="0">
              <a:latin typeface="+mn-ea"/>
            </a:endParaRPr>
          </a:p>
          <a:p>
            <a:endParaRPr lang="en-US" altLang="ja-JP" sz="2400" dirty="0">
              <a:latin typeface="+mn-ea"/>
            </a:endParaRPr>
          </a:p>
          <a:p>
            <a:r>
              <a:rPr lang="ja-JP" altLang="en-US" sz="2400" dirty="0" smtClean="0">
                <a:latin typeface="+mn-ea"/>
              </a:rPr>
              <a:t>・お知らせ、広告バナー。</a:t>
            </a:r>
            <a:endParaRPr lang="en-US" altLang="ja-JP" sz="2400" dirty="0">
              <a:latin typeface="+mn-ea"/>
            </a:endParaRPr>
          </a:p>
          <a:p>
            <a:r>
              <a:rPr lang="ja-JP" altLang="en-US" sz="2400" dirty="0">
                <a:latin typeface="+mn-ea"/>
              </a:rPr>
              <a:t>　</a:t>
            </a:r>
            <a:r>
              <a:rPr lang="ja-JP" altLang="en-US" sz="2400" dirty="0" smtClean="0">
                <a:latin typeface="+mn-ea"/>
              </a:rPr>
              <a:t>ベースが自治体向け</a:t>
            </a:r>
            <a:r>
              <a:rPr lang="en-US" altLang="ja-JP" sz="2400" dirty="0" smtClean="0">
                <a:latin typeface="+mn-ea"/>
              </a:rPr>
              <a:t>CMS</a:t>
            </a:r>
            <a:r>
              <a:rPr lang="ja-JP" altLang="en-US" sz="2400" dirty="0" smtClean="0">
                <a:latin typeface="+mn-ea"/>
              </a:rPr>
              <a:t>「シラサギ」ですので、お知らせや広告バナーなどの機能を標準で内蔵しています。</a:t>
            </a:r>
            <a:endParaRPr lang="en-US" altLang="ja-JP" sz="2400" dirty="0">
              <a:latin typeface="+mn-ea"/>
            </a:endParaRPr>
          </a:p>
          <a:p>
            <a:endParaRPr kumimoji="1" lang="en-US" altLang="ja-JP" sz="2400" dirty="0">
              <a:latin typeface="+mn-ea"/>
            </a:endParaRPr>
          </a:p>
          <a:p>
            <a:r>
              <a:rPr lang="ja-JP" altLang="en-US" sz="2400" dirty="0" smtClean="0">
                <a:latin typeface="+mn-ea"/>
              </a:rPr>
              <a:t>・</a:t>
            </a:r>
            <a:r>
              <a:rPr lang="en-US" altLang="ja-JP" sz="2400" dirty="0" smtClean="0">
                <a:latin typeface="+mn-ea"/>
              </a:rPr>
              <a:t>CMS</a:t>
            </a:r>
            <a:r>
              <a:rPr lang="ja-JP" altLang="en-US" sz="2400" dirty="0" smtClean="0">
                <a:latin typeface="+mn-ea"/>
              </a:rPr>
              <a:t>の機能である「組織変更対応」が利用できます</a:t>
            </a:r>
            <a:r>
              <a:rPr lang="ja-JP" altLang="en-US" sz="2400" dirty="0">
                <a:latin typeface="+mn-ea"/>
              </a:rPr>
              <a:t>。</a:t>
            </a:r>
            <a:endParaRPr lang="en-US" altLang="ja-JP" sz="2400" dirty="0" smtClean="0">
              <a:latin typeface="+mn-ea"/>
            </a:endParaRPr>
          </a:p>
          <a:p>
            <a:r>
              <a:rPr kumimoji="1" lang="ja-JP" altLang="en-US" sz="2400" dirty="0">
                <a:latin typeface="+mn-ea"/>
              </a:rPr>
              <a:t>　</a:t>
            </a:r>
            <a:r>
              <a:rPr kumimoji="1" lang="ja-JP" altLang="en-US" sz="2400" dirty="0" smtClean="0">
                <a:latin typeface="+mn-ea"/>
              </a:rPr>
              <a:t>新年度の組織変更情報を登録しておけば</a:t>
            </a:r>
            <a:r>
              <a:rPr lang="ja-JP" altLang="en-US" sz="2400" dirty="0" smtClean="0">
                <a:latin typeface="+mn-ea"/>
              </a:rPr>
              <a:t>、各オープンデータを登録した所属情報</a:t>
            </a:r>
            <a:r>
              <a:rPr kumimoji="1" lang="ja-JP" altLang="en-US" sz="2400" dirty="0" smtClean="0">
                <a:latin typeface="+mn-ea"/>
              </a:rPr>
              <a:t>も</a:t>
            </a:r>
            <a:endParaRPr kumimoji="1" lang="en-US" altLang="ja-JP" sz="2400" dirty="0" smtClean="0">
              <a:latin typeface="+mn-ea"/>
            </a:endParaRPr>
          </a:p>
          <a:p>
            <a:r>
              <a:rPr lang="ja-JP" altLang="en-US" sz="2400" dirty="0">
                <a:latin typeface="+mn-ea"/>
              </a:rPr>
              <a:t>　</a:t>
            </a:r>
            <a:r>
              <a:rPr kumimoji="1" lang="ja-JP" altLang="en-US" sz="2400" dirty="0" smtClean="0">
                <a:latin typeface="+mn-ea"/>
              </a:rPr>
              <a:t>一括で変更できます。</a:t>
            </a:r>
            <a:endParaRPr lang="en-US" altLang="ja-JP" sz="2400" dirty="0" smtClean="0">
              <a:latin typeface="+mn-ea"/>
            </a:endParaRPr>
          </a:p>
        </p:txBody>
      </p:sp>
    </p:spTree>
    <p:extLst>
      <p:ext uri="{BB962C8B-B14F-4D97-AF65-F5344CB8AC3E}">
        <p14:creationId xmlns:p14="http://schemas.microsoft.com/office/powerpoint/2010/main" val="30085678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5464958"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マルチテナントを使ったサービス提供</a:t>
            </a:r>
            <a:endParaRPr lang="ja-JP" altLang="en-US" sz="2800" dirty="0"/>
          </a:p>
        </p:txBody>
      </p:sp>
      <p:grpSp>
        <p:nvGrpSpPr>
          <p:cNvPr id="10" name="グループ化 9"/>
          <p:cNvGrpSpPr/>
          <p:nvPr/>
        </p:nvGrpSpPr>
        <p:grpSpPr>
          <a:xfrm>
            <a:off x="224853" y="2958566"/>
            <a:ext cx="9593945" cy="3201129"/>
            <a:chOff x="539827" y="1211856"/>
            <a:chExt cx="11193137" cy="3734718"/>
          </a:xfrm>
        </p:grpSpPr>
        <p:sp>
          <p:nvSpPr>
            <p:cNvPr id="3" name="正方形/長方形 2"/>
            <p:cNvSpPr/>
            <p:nvPr/>
          </p:nvSpPr>
          <p:spPr>
            <a:xfrm>
              <a:off x="539827" y="1211856"/>
              <a:ext cx="11193137" cy="37347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178" y="1459773"/>
              <a:ext cx="10710648" cy="2551367"/>
            </a:xfrm>
            <a:prstGeom prst="rect">
              <a:avLst/>
            </a:prstGeom>
          </p:spPr>
        </p:pic>
      </p:gr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7208" y="5570404"/>
            <a:ext cx="2256620" cy="526545"/>
          </a:xfrm>
          <a:prstGeom prst="rect">
            <a:avLst/>
          </a:prstGeom>
        </p:spPr>
      </p:pic>
      <p:sp>
        <p:nvSpPr>
          <p:cNvPr id="9" name="テキスト ボックス 8"/>
          <p:cNvSpPr txBox="1"/>
          <p:nvPr/>
        </p:nvSpPr>
        <p:spPr>
          <a:xfrm>
            <a:off x="139416" y="980786"/>
            <a:ext cx="12181540" cy="1938992"/>
          </a:xfrm>
          <a:prstGeom prst="rect">
            <a:avLst/>
          </a:prstGeom>
          <a:noFill/>
        </p:spPr>
        <p:txBody>
          <a:bodyPr wrap="none" rtlCol="0">
            <a:spAutoFit/>
          </a:bodyPr>
          <a:lstStyle/>
          <a:p>
            <a:r>
              <a:rPr lang="ja-JP" altLang="en-US" sz="2400" dirty="0" smtClean="0">
                <a:latin typeface="+mn-ea"/>
              </a:rPr>
              <a:t>徳島県では、徳島県オープンデータポータルサイトを「シラサギ」１システム内に構築すると</a:t>
            </a:r>
            <a:endParaRPr lang="en-US" altLang="ja-JP" sz="2400" dirty="0" smtClean="0">
              <a:latin typeface="+mn-ea"/>
            </a:endParaRPr>
          </a:p>
          <a:p>
            <a:r>
              <a:rPr lang="ja-JP" altLang="en-US" sz="2400" dirty="0" smtClean="0">
                <a:latin typeface="+mn-ea"/>
              </a:rPr>
              <a:t>共に県内市町村のオープンデータポータルサイトを無償で提供しています（デザインは別途）。</a:t>
            </a:r>
            <a:endParaRPr lang="en-US" altLang="ja-JP" sz="2400" dirty="0" smtClean="0">
              <a:latin typeface="+mn-ea"/>
            </a:endParaRPr>
          </a:p>
          <a:p>
            <a:r>
              <a:rPr lang="ja-JP" altLang="en-US" sz="2400" dirty="0" smtClean="0">
                <a:latin typeface="+mn-ea"/>
              </a:rPr>
              <a:t>県内市町村が登録した情報は、徳島県オープンデータポータルサイトに自動的に反映される</a:t>
            </a:r>
            <a:endParaRPr lang="en-US" altLang="ja-JP" sz="2400" dirty="0" smtClean="0">
              <a:latin typeface="+mn-ea"/>
            </a:endParaRPr>
          </a:p>
          <a:p>
            <a:r>
              <a:rPr kumimoji="1" lang="ja-JP" altLang="en-US" sz="2400" dirty="0" smtClean="0">
                <a:latin typeface="+mn-ea"/>
              </a:rPr>
              <a:t>ため、市町村の具体的なデータが欲しい県と公式ウェブサイト以外にサーバ維持費を払い</a:t>
            </a:r>
            <a:endParaRPr kumimoji="1" lang="en-US" altLang="ja-JP" sz="2400" dirty="0" smtClean="0">
              <a:latin typeface="+mn-ea"/>
            </a:endParaRPr>
          </a:p>
          <a:p>
            <a:r>
              <a:rPr kumimoji="1" lang="ja-JP" altLang="en-US" sz="2400" dirty="0" smtClean="0">
                <a:latin typeface="+mn-ea"/>
              </a:rPr>
              <a:t>たくない市町村、それぞれが満足する運用になって</a:t>
            </a:r>
            <a:r>
              <a:rPr lang="ja-JP" altLang="en-US" sz="2400" dirty="0" smtClean="0">
                <a:latin typeface="+mn-ea"/>
              </a:rPr>
              <a:t>います</a:t>
            </a:r>
            <a:r>
              <a:rPr lang="ja-JP" altLang="en-US" sz="2400" dirty="0">
                <a:latin typeface="+mn-ea"/>
              </a:rPr>
              <a:t>。</a:t>
            </a:r>
            <a:endParaRPr kumimoji="1" lang="ja-JP" altLang="en-US" sz="2400" dirty="0">
              <a:latin typeface="+mn-ea"/>
            </a:endParaRPr>
          </a:p>
        </p:txBody>
      </p:sp>
    </p:spTree>
    <p:extLst>
      <p:ext uri="{BB962C8B-B14F-4D97-AF65-F5344CB8AC3E}">
        <p14:creationId xmlns:p14="http://schemas.microsoft.com/office/powerpoint/2010/main" val="3962417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a:buFont typeface="Wingdings" panose="05000000000000000000" pitchFamily="2" charset="2"/>
              <a:buChar char="p"/>
            </a:pPr>
            <a:r>
              <a:rPr kumimoji="1" lang="ja-JP" altLang="en-US" dirty="0" smtClean="0">
                <a:solidFill>
                  <a:schemeClr val="bg1">
                    <a:lumMod val="75000"/>
                  </a:schemeClr>
                </a:solidFill>
              </a:rPr>
              <a:t> 会社紹介</a:t>
            </a:r>
            <a:endParaRPr kumimoji="1" lang="en-US" altLang="ja-JP" dirty="0" smtClean="0">
              <a:solidFill>
                <a:schemeClr val="bg1">
                  <a:lumMod val="75000"/>
                </a:schemeClr>
              </a:solidFill>
            </a:endParaRPr>
          </a:p>
          <a:p>
            <a:pPr>
              <a:buFont typeface="Wingdings" panose="05000000000000000000" pitchFamily="2" charset="2"/>
              <a:buChar char="p"/>
            </a:pPr>
            <a:r>
              <a:rPr kumimoji="1" lang="en-US" altLang="ja-JP" dirty="0" smtClean="0"/>
              <a:t> </a:t>
            </a:r>
            <a:r>
              <a:rPr kumimoji="1" lang="ja-JP" altLang="en-US" dirty="0" smtClean="0"/>
              <a:t>「シラサギ」の紹介</a:t>
            </a:r>
            <a:endParaRPr kumimoji="1" lang="en-US" altLang="ja-JP" dirty="0" smtClean="0"/>
          </a:p>
          <a:p>
            <a:pPr>
              <a:buFont typeface="Wingdings" panose="05000000000000000000" pitchFamily="2" charset="2"/>
              <a:buChar char="p"/>
            </a:pPr>
            <a:r>
              <a:rPr lang="en-US" altLang="ja-JP" dirty="0">
                <a:solidFill>
                  <a:schemeClr val="bg1">
                    <a:lumMod val="75000"/>
                  </a:schemeClr>
                </a:solidFill>
              </a:rPr>
              <a:t> </a:t>
            </a:r>
            <a:r>
              <a:rPr lang="ja-JP" altLang="en-US" dirty="0">
                <a:solidFill>
                  <a:schemeClr val="bg1">
                    <a:lumMod val="75000"/>
                  </a:schemeClr>
                </a:solidFill>
              </a:rPr>
              <a:t>「シラサギ」の</a:t>
            </a:r>
            <a:r>
              <a:rPr lang="en-US" altLang="ja-JP" dirty="0" smtClean="0">
                <a:solidFill>
                  <a:schemeClr val="bg1">
                    <a:lumMod val="75000"/>
                  </a:schemeClr>
                </a:solidFill>
              </a:rPr>
              <a:t>CMS</a:t>
            </a:r>
            <a:r>
              <a:rPr lang="ja-JP" altLang="en-US" dirty="0" smtClean="0">
                <a:solidFill>
                  <a:schemeClr val="bg1">
                    <a:lumMod val="75000"/>
                  </a:schemeClr>
                </a:solidFill>
              </a:rPr>
              <a:t>の紹介</a:t>
            </a:r>
            <a:endParaRPr lang="en-US" altLang="ja-JP" dirty="0" smtClean="0">
              <a:solidFill>
                <a:schemeClr val="bg1">
                  <a:lumMod val="75000"/>
                </a:schemeClr>
              </a:solidFill>
            </a:endParaRPr>
          </a:p>
          <a:p>
            <a:pPr>
              <a:buFont typeface="Wingdings" panose="05000000000000000000" pitchFamily="2" charset="2"/>
              <a:buChar char="p"/>
            </a:pPr>
            <a:r>
              <a:rPr kumimoji="1" lang="en-US" altLang="ja-JP" dirty="0">
                <a:solidFill>
                  <a:schemeClr val="bg1">
                    <a:lumMod val="75000"/>
                  </a:schemeClr>
                </a:solidFill>
              </a:rPr>
              <a:t> </a:t>
            </a:r>
            <a:r>
              <a:rPr kumimoji="1" lang="ja-JP" altLang="en-US" dirty="0" smtClean="0">
                <a:solidFill>
                  <a:schemeClr val="bg1">
                    <a:lumMod val="75000"/>
                  </a:schemeClr>
                </a:solidFill>
              </a:rPr>
              <a:t>オープンデータプラグインの紹介</a:t>
            </a:r>
            <a:endParaRPr kumimoji="1" lang="en-US" altLang="ja-JP" dirty="0" smtClean="0">
              <a:solidFill>
                <a:schemeClr val="bg1">
                  <a:lumMod val="75000"/>
                </a:schemeClr>
              </a:solidFill>
            </a:endParaRPr>
          </a:p>
          <a:p>
            <a:pPr>
              <a:buFont typeface="Wingdings" panose="05000000000000000000" pitchFamily="2" charset="2"/>
              <a:buChar char="p"/>
            </a:pPr>
            <a:r>
              <a:rPr lang="ja-JP" altLang="en-US" dirty="0" smtClean="0">
                <a:solidFill>
                  <a:schemeClr val="bg1">
                    <a:lumMod val="75000"/>
                  </a:schemeClr>
                </a:solidFill>
              </a:rPr>
              <a:t> 徳島県</a:t>
            </a:r>
            <a:r>
              <a:rPr lang="ja-JP" altLang="en-US" dirty="0">
                <a:solidFill>
                  <a:schemeClr val="bg1">
                    <a:lumMod val="75000"/>
                  </a:schemeClr>
                </a:solidFill>
              </a:rPr>
              <a:t>を通して見た、オープンデータの推進</a:t>
            </a:r>
            <a:endParaRPr kumimoji="1" lang="ja-JP" altLang="en-US" dirty="0">
              <a:solidFill>
                <a:schemeClr val="bg1">
                  <a:lumMod val="75000"/>
                </a:schemeClr>
              </a:solidFill>
            </a:endParaRPr>
          </a:p>
        </p:txBody>
      </p:sp>
      <p:cxnSp>
        <p:nvCxnSpPr>
          <p:cNvPr id="4" name="直線コネクタ 3"/>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9" y="4508567"/>
            <a:ext cx="6939279" cy="1619165"/>
          </a:xfrm>
          <a:prstGeom prst="rect">
            <a:avLst/>
          </a:prstGeom>
        </p:spPr>
      </p:pic>
      <p:cxnSp>
        <p:nvCxnSpPr>
          <p:cNvPr id="6" name="直線コネクタ 5"/>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0444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4628190"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オープンデータを推進する意味</a:t>
            </a:r>
            <a:endParaRPr lang="ja-JP" altLang="en-US" sz="2800" dirty="0"/>
          </a:p>
        </p:txBody>
      </p:sp>
      <p:sp>
        <p:nvSpPr>
          <p:cNvPr id="2" name="テキスト ボックス 1"/>
          <p:cNvSpPr txBox="1"/>
          <p:nvPr/>
        </p:nvSpPr>
        <p:spPr>
          <a:xfrm>
            <a:off x="177330" y="1046150"/>
            <a:ext cx="11511485" cy="4893647"/>
          </a:xfrm>
          <a:prstGeom prst="rect">
            <a:avLst/>
          </a:prstGeom>
          <a:noFill/>
        </p:spPr>
        <p:txBody>
          <a:bodyPr wrap="none" rtlCol="0">
            <a:spAutoFit/>
          </a:bodyPr>
          <a:lstStyle/>
          <a:p>
            <a:r>
              <a:rPr kumimoji="1" lang="ja-JP" altLang="en-US" sz="2400" dirty="0" smtClean="0">
                <a:latin typeface="+mn-ea"/>
              </a:rPr>
              <a:t>オープンデータは、自治体が持っているデータを様々な面で</a:t>
            </a:r>
            <a:endParaRPr kumimoji="1" lang="en-US" altLang="ja-JP" sz="2400" dirty="0" smtClean="0">
              <a:latin typeface="+mn-ea"/>
            </a:endParaRPr>
          </a:p>
          <a:p>
            <a:r>
              <a:rPr lang="ja-JP" altLang="en-US" sz="2400" dirty="0" smtClean="0">
                <a:latin typeface="+mn-ea"/>
              </a:rPr>
              <a:t>役立てようというものですが、付け加えて</a:t>
            </a:r>
            <a:r>
              <a:rPr kumimoji="1" lang="ja-JP" altLang="en-US" sz="2400" dirty="0" smtClean="0">
                <a:latin typeface="+mn-ea"/>
              </a:rPr>
              <a:t>下記のようなメリットが得られます。</a:t>
            </a:r>
            <a:endParaRPr kumimoji="1" lang="en-US" altLang="ja-JP" sz="2400" dirty="0" smtClean="0">
              <a:latin typeface="+mn-ea"/>
            </a:endParaRPr>
          </a:p>
          <a:p>
            <a:endParaRPr kumimoji="1" lang="en-US" altLang="ja-JP" sz="2400" dirty="0" smtClean="0">
              <a:latin typeface="+mn-ea"/>
            </a:endParaRPr>
          </a:p>
          <a:p>
            <a:endParaRPr lang="en-US" altLang="ja-JP" sz="2400" dirty="0">
              <a:latin typeface="+mn-ea"/>
            </a:endParaRPr>
          </a:p>
          <a:p>
            <a:r>
              <a:rPr lang="ja-JP" altLang="en-US" sz="2400" dirty="0" smtClean="0">
                <a:latin typeface="+mn-ea"/>
              </a:rPr>
              <a:t>・全てを自治体任せではなく、住民が協力したり、意見を言ったり、行政住民一体となった</a:t>
            </a:r>
            <a:endParaRPr lang="en-US" altLang="ja-JP" sz="2400" dirty="0" smtClean="0">
              <a:latin typeface="+mn-ea"/>
            </a:endParaRPr>
          </a:p>
          <a:p>
            <a:r>
              <a:rPr lang="ja-JP" altLang="en-US" sz="2400" dirty="0">
                <a:latin typeface="+mn-ea"/>
              </a:rPr>
              <a:t>　</a:t>
            </a:r>
            <a:r>
              <a:rPr lang="ja-JP" altLang="en-US" sz="2400" dirty="0" smtClean="0">
                <a:latin typeface="+mn-ea"/>
              </a:rPr>
              <a:t>事業推進に期待できます。行政と住民の距離が近くなります。</a:t>
            </a:r>
            <a:endParaRPr lang="en-US" altLang="ja-JP" sz="2400" dirty="0" smtClean="0">
              <a:latin typeface="+mn-ea"/>
            </a:endParaRPr>
          </a:p>
          <a:p>
            <a:endParaRPr kumimoji="1" lang="en-US" altLang="ja-JP" sz="2400" dirty="0" smtClean="0">
              <a:latin typeface="+mn-ea"/>
            </a:endParaRPr>
          </a:p>
          <a:p>
            <a:r>
              <a:rPr lang="ja-JP" altLang="en-US" sz="2400" dirty="0" smtClean="0">
                <a:latin typeface="+mn-ea"/>
              </a:rPr>
              <a:t>・アイデアボックスの意見を参考にすることで、いらない事業を立ち上げなくなったり、</a:t>
            </a:r>
            <a:endParaRPr lang="en-US" altLang="ja-JP" sz="2400" dirty="0" smtClean="0">
              <a:latin typeface="+mn-ea"/>
            </a:endParaRPr>
          </a:p>
          <a:p>
            <a:r>
              <a:rPr lang="ja-JP" altLang="en-US" sz="2400" dirty="0">
                <a:latin typeface="+mn-ea"/>
              </a:rPr>
              <a:t>　</a:t>
            </a:r>
            <a:r>
              <a:rPr lang="ja-JP" altLang="en-US" sz="2400" dirty="0" smtClean="0">
                <a:latin typeface="+mn-ea"/>
              </a:rPr>
              <a:t>ミニマムスタートで事業を始めるといった事業予算の節約につながります。</a:t>
            </a:r>
            <a:endParaRPr lang="en-US" altLang="ja-JP" sz="2400" dirty="0" smtClean="0">
              <a:latin typeface="+mn-ea"/>
            </a:endParaRPr>
          </a:p>
          <a:p>
            <a:endParaRPr lang="en-US" altLang="ja-JP" sz="2400" dirty="0">
              <a:latin typeface="+mn-ea"/>
            </a:endParaRPr>
          </a:p>
          <a:p>
            <a:r>
              <a:rPr lang="ja-JP" altLang="en-US" sz="2400" dirty="0" smtClean="0">
                <a:latin typeface="+mn-ea"/>
              </a:rPr>
              <a:t>・日本全国の様々な自治体と連携することで、データ、アプリ、アイデアの有効活用が</a:t>
            </a:r>
            <a:endParaRPr lang="en-US" altLang="ja-JP" sz="2400" dirty="0" smtClean="0">
              <a:latin typeface="+mn-ea"/>
            </a:endParaRPr>
          </a:p>
          <a:p>
            <a:r>
              <a:rPr lang="ja-JP" altLang="en-US" sz="2400" dirty="0">
                <a:latin typeface="+mn-ea"/>
              </a:rPr>
              <a:t>　</a:t>
            </a:r>
            <a:r>
              <a:rPr lang="ja-JP" altLang="en-US" sz="2400" dirty="0" smtClean="0">
                <a:latin typeface="+mn-ea"/>
              </a:rPr>
              <a:t>行えます。最終的には無駄の排除にもつながります。</a:t>
            </a:r>
            <a:endParaRPr lang="en-US" altLang="ja-JP" sz="2400" dirty="0">
              <a:latin typeface="+mn-ea"/>
            </a:endParaRPr>
          </a:p>
          <a:p>
            <a:endParaRPr kumimoji="1" lang="en-US" altLang="ja-JP" sz="2400" dirty="0">
              <a:latin typeface="+mn-ea"/>
            </a:endParaRPr>
          </a:p>
        </p:txBody>
      </p:sp>
    </p:spTree>
    <p:extLst>
      <p:ext uri="{BB962C8B-B14F-4D97-AF65-F5344CB8AC3E}">
        <p14:creationId xmlns:p14="http://schemas.microsoft.com/office/powerpoint/2010/main" val="12928621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851515" cy="523220"/>
          </a:xfrm>
          <a:prstGeom prst="rect">
            <a:avLst/>
          </a:prstGeom>
        </p:spPr>
        <p:txBody>
          <a:bodyPr wrap="none">
            <a:spAutoFit/>
          </a:bodyPr>
          <a:lstStyle/>
          <a:p>
            <a:r>
              <a:rPr lang="ja-JP" altLang="en-US" sz="2800" dirty="0" smtClean="0"/>
              <a:t>デモ</a:t>
            </a:r>
            <a:endParaRPr lang="ja-JP" altLang="en-US" sz="2800" dirty="0"/>
          </a:p>
        </p:txBody>
      </p:sp>
      <p:sp>
        <p:nvSpPr>
          <p:cNvPr id="8" name="正方形/長方形 7"/>
          <p:cNvSpPr/>
          <p:nvPr/>
        </p:nvSpPr>
        <p:spPr>
          <a:xfrm>
            <a:off x="6066692" y="1299925"/>
            <a:ext cx="3663461" cy="1103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t>利用者の機能</a:t>
            </a:r>
            <a:endParaRPr kumimoji="1" lang="ja-JP" altLang="en-US" sz="2800" b="1" dirty="0"/>
          </a:p>
        </p:txBody>
      </p:sp>
      <p:sp>
        <p:nvSpPr>
          <p:cNvPr id="9" name="正方形/長方形 8"/>
          <p:cNvSpPr/>
          <p:nvPr/>
        </p:nvSpPr>
        <p:spPr>
          <a:xfrm>
            <a:off x="1925049" y="3011494"/>
            <a:ext cx="3663461" cy="1103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t>登録者の機能</a:t>
            </a:r>
            <a:endParaRPr kumimoji="1" lang="ja-JP" altLang="en-US" sz="2800" b="1" dirty="0"/>
          </a:p>
        </p:txBody>
      </p:sp>
      <p:sp>
        <p:nvSpPr>
          <p:cNvPr id="10" name="正方形/長方形 9"/>
          <p:cNvSpPr/>
          <p:nvPr/>
        </p:nvSpPr>
        <p:spPr>
          <a:xfrm>
            <a:off x="4029422" y="4723063"/>
            <a:ext cx="3663461" cy="1103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t>システム管理者の機能</a:t>
            </a:r>
            <a:endParaRPr kumimoji="1" lang="ja-JP" altLang="en-US" sz="2800" b="1" dirty="0"/>
          </a:p>
        </p:txBody>
      </p:sp>
      <p:sp>
        <p:nvSpPr>
          <p:cNvPr id="11" name="正方形/長方形 10"/>
          <p:cNvSpPr/>
          <p:nvPr/>
        </p:nvSpPr>
        <p:spPr>
          <a:xfrm>
            <a:off x="1925050" y="1299925"/>
            <a:ext cx="3663461" cy="1103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t>利用促進のための機能</a:t>
            </a:r>
            <a:endParaRPr kumimoji="1" lang="ja-JP" altLang="en-US" sz="2800" b="1" dirty="0"/>
          </a:p>
        </p:txBody>
      </p:sp>
      <p:sp>
        <p:nvSpPr>
          <p:cNvPr id="12" name="正方形/長方形 11"/>
          <p:cNvSpPr/>
          <p:nvPr/>
        </p:nvSpPr>
        <p:spPr>
          <a:xfrm>
            <a:off x="6066691" y="3011494"/>
            <a:ext cx="3663461" cy="1103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t>効果的なデータ登録の手法</a:t>
            </a:r>
            <a:endParaRPr kumimoji="1" lang="ja-JP" altLang="en-US" sz="2800" b="1" dirty="0"/>
          </a:p>
        </p:txBody>
      </p:sp>
    </p:spTree>
    <p:extLst>
      <p:ext uri="{BB962C8B-B14F-4D97-AF65-F5344CB8AC3E}">
        <p14:creationId xmlns:p14="http://schemas.microsoft.com/office/powerpoint/2010/main" val="2529006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279" y="1522904"/>
            <a:ext cx="10058400" cy="2346960"/>
          </a:xfrm>
          <a:prstGeom prst="rect">
            <a:avLst/>
          </a:prstGeom>
        </p:spPr>
      </p:pic>
      <p:sp>
        <p:nvSpPr>
          <p:cNvPr id="2" name="テキスト ボックス 1"/>
          <p:cNvSpPr txBox="1"/>
          <p:nvPr/>
        </p:nvSpPr>
        <p:spPr>
          <a:xfrm>
            <a:off x="2958944" y="3805396"/>
            <a:ext cx="6559809" cy="523220"/>
          </a:xfrm>
          <a:prstGeom prst="rect">
            <a:avLst/>
          </a:prstGeom>
          <a:noFill/>
        </p:spPr>
        <p:txBody>
          <a:bodyPr wrap="none" rtlCol="0">
            <a:spAutoFit/>
          </a:bodyPr>
          <a:lstStyle/>
          <a:p>
            <a:r>
              <a:rPr kumimoji="1" lang="ja-JP" altLang="en-US" sz="2800" dirty="0" smtClean="0">
                <a:latin typeface="HGP創英角ｺﾞｼｯｸUB" panose="020B0900000000000000" pitchFamily="50" charset="-128"/>
                <a:ea typeface="HGP創英角ｺﾞｼｯｸUB" panose="020B0900000000000000" pitchFamily="50" charset="-128"/>
              </a:rPr>
              <a:t>シラサギは、徳島から世界に羽ばたきます。</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26449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4464684"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「シラサギ」という名称の由来</a:t>
            </a:r>
            <a:endParaRPr lang="ja-JP" altLang="en-US" sz="2800"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63" y="1255325"/>
            <a:ext cx="1905000" cy="1524000"/>
          </a:xfrm>
          <a:prstGeom prst="rect">
            <a:avLst/>
          </a:prstGeom>
        </p:spPr>
      </p:pic>
      <p:sp>
        <p:nvSpPr>
          <p:cNvPr id="9" name="テキスト ボックス 8"/>
          <p:cNvSpPr txBox="1"/>
          <p:nvPr/>
        </p:nvSpPr>
        <p:spPr>
          <a:xfrm>
            <a:off x="2374889" y="1255831"/>
            <a:ext cx="9972602" cy="4154984"/>
          </a:xfrm>
          <a:prstGeom prst="rect">
            <a:avLst/>
          </a:prstGeom>
          <a:noFill/>
        </p:spPr>
        <p:txBody>
          <a:bodyPr wrap="none" rtlCol="0">
            <a:spAutoFit/>
          </a:bodyPr>
          <a:lstStyle/>
          <a:p>
            <a:r>
              <a:rPr lang="ja-JP" altLang="en-US" sz="2400" dirty="0" smtClean="0">
                <a:latin typeface="+mn-ea"/>
              </a:rPr>
              <a:t>サギ科の鳥のうち、全身の羽毛が白いものを「白鷺（しらさぎ）」と呼びます。</a:t>
            </a:r>
            <a:endParaRPr lang="en-US" altLang="ja-JP" sz="2400" dirty="0" smtClean="0">
              <a:latin typeface="+mn-ea"/>
            </a:endParaRPr>
          </a:p>
          <a:p>
            <a:endParaRPr lang="en-US" altLang="ja-JP" sz="2400" dirty="0" smtClean="0">
              <a:latin typeface="+mn-ea"/>
            </a:endParaRPr>
          </a:p>
          <a:p>
            <a:r>
              <a:rPr lang="ja-JP" altLang="en-US" sz="2400" dirty="0" smtClean="0">
                <a:latin typeface="+mn-ea"/>
              </a:rPr>
              <a:t>徳島県では</a:t>
            </a:r>
            <a:r>
              <a:rPr lang="en-US" altLang="ja-JP" sz="2400" dirty="0" smtClean="0">
                <a:latin typeface="+mn-ea"/>
              </a:rPr>
              <a:t>1965</a:t>
            </a:r>
            <a:r>
              <a:rPr lang="ja-JP" altLang="en-US" sz="2400" dirty="0" smtClean="0">
                <a:latin typeface="+mn-ea"/>
              </a:rPr>
              <a:t>年</a:t>
            </a:r>
            <a:r>
              <a:rPr lang="en-US" altLang="ja-JP" sz="2400" dirty="0" smtClean="0">
                <a:latin typeface="+mn-ea"/>
              </a:rPr>
              <a:t>10</a:t>
            </a:r>
            <a:r>
              <a:rPr lang="ja-JP" altLang="en-US" sz="2400" dirty="0" smtClean="0">
                <a:latin typeface="+mn-ea"/>
              </a:rPr>
              <a:t>月から「シラサギ」を県の鳥に指定しています。</a:t>
            </a:r>
            <a:endParaRPr lang="en-US" altLang="ja-JP" sz="2400" dirty="0" smtClean="0">
              <a:latin typeface="+mn-ea"/>
            </a:endParaRPr>
          </a:p>
          <a:p>
            <a:endParaRPr kumimoji="1" lang="en-US" altLang="ja-JP" sz="2400" dirty="0" smtClean="0">
              <a:latin typeface="+mn-ea"/>
            </a:endParaRPr>
          </a:p>
          <a:p>
            <a:r>
              <a:rPr lang="ja-JP" altLang="en-US" sz="2400" dirty="0" smtClean="0">
                <a:latin typeface="+mn-ea"/>
              </a:rPr>
              <a:t>サギ類は、他の種類のサギたちと一緒に「鷺山（さぎやま）」という巣を作り、</a:t>
            </a:r>
            <a:endParaRPr lang="en-US" altLang="ja-JP" sz="2400" dirty="0" smtClean="0">
              <a:latin typeface="+mn-ea"/>
            </a:endParaRPr>
          </a:p>
          <a:p>
            <a:r>
              <a:rPr lang="ja-JP" altLang="en-US" sz="2400" dirty="0" smtClean="0">
                <a:latin typeface="+mn-ea"/>
              </a:rPr>
              <a:t>繁殖するという特徴があります。</a:t>
            </a:r>
            <a:endParaRPr lang="en-US" altLang="ja-JP" sz="2400" dirty="0" smtClean="0">
              <a:latin typeface="+mn-ea"/>
            </a:endParaRPr>
          </a:p>
          <a:p>
            <a:endParaRPr lang="en-US" altLang="ja-JP" sz="2400" dirty="0" smtClean="0">
              <a:latin typeface="+mn-ea"/>
            </a:endParaRPr>
          </a:p>
          <a:p>
            <a:r>
              <a:rPr lang="ja-JP" altLang="en-US" sz="2400" dirty="0" smtClean="0">
                <a:latin typeface="+mn-ea"/>
              </a:rPr>
              <a:t>その様子が、様々</a:t>
            </a:r>
            <a:r>
              <a:rPr lang="ja-JP" altLang="en-US" sz="2400" dirty="0">
                <a:latin typeface="+mn-ea"/>
              </a:rPr>
              <a:t>な</a:t>
            </a:r>
            <a:r>
              <a:rPr lang="ja-JP" altLang="en-US" sz="2400" dirty="0" smtClean="0">
                <a:latin typeface="+mn-ea"/>
              </a:rPr>
              <a:t>企業</a:t>
            </a:r>
            <a:r>
              <a:rPr lang="ja-JP" altLang="en-US" sz="2400" dirty="0">
                <a:latin typeface="+mn-ea"/>
              </a:rPr>
              <a:t>と</a:t>
            </a:r>
            <a:r>
              <a:rPr lang="ja-JP" altLang="en-US" sz="2400" dirty="0" smtClean="0">
                <a:latin typeface="+mn-ea"/>
              </a:rPr>
              <a:t>技術者でコミュニティを形成し、ソフトウェアを</a:t>
            </a:r>
            <a:endParaRPr lang="en-US" altLang="ja-JP" sz="2400" dirty="0" smtClean="0">
              <a:latin typeface="+mn-ea"/>
            </a:endParaRPr>
          </a:p>
          <a:p>
            <a:r>
              <a:rPr lang="ja-JP" altLang="en-US" sz="2400" dirty="0" smtClean="0">
                <a:latin typeface="+mn-ea"/>
              </a:rPr>
              <a:t>開発していくというコンセプトと一致したためこの名称を採用しました。</a:t>
            </a:r>
            <a:endParaRPr lang="en-US" altLang="ja-JP" sz="2400" dirty="0" smtClean="0">
              <a:latin typeface="+mn-ea"/>
            </a:endParaRPr>
          </a:p>
          <a:p>
            <a:endParaRPr kumimoji="1" lang="en-US" altLang="ja-JP" sz="2400" dirty="0" smtClean="0">
              <a:latin typeface="+mn-ea"/>
            </a:endParaRPr>
          </a:p>
          <a:p>
            <a:r>
              <a:rPr lang="ja-JP" altLang="en-US" sz="2400" dirty="0" smtClean="0">
                <a:latin typeface="+mn-ea"/>
              </a:rPr>
              <a:t>「シラサギ」は、みんなで育てるオープンソース</a:t>
            </a:r>
            <a:r>
              <a:rPr lang="ja-JP" altLang="en-US" sz="2400" dirty="0">
                <a:latin typeface="+mn-ea"/>
              </a:rPr>
              <a:t>ソフトウェア</a:t>
            </a:r>
            <a:r>
              <a:rPr lang="ja-JP" altLang="en-US" sz="2400" dirty="0" smtClean="0">
                <a:latin typeface="+mn-ea"/>
              </a:rPr>
              <a:t>です。</a:t>
            </a:r>
            <a:endParaRPr kumimoji="1" lang="ja-JP" altLang="en-US" sz="2400" dirty="0">
              <a:latin typeface="+mn-ea"/>
            </a:endParaRPr>
          </a:p>
        </p:txBody>
      </p:sp>
    </p:spTree>
    <p:extLst>
      <p:ext uri="{BB962C8B-B14F-4D97-AF65-F5344CB8AC3E}">
        <p14:creationId xmlns:p14="http://schemas.microsoft.com/office/powerpoint/2010/main" val="2143290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2462534"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ＭＩＴライセンス</a:t>
            </a:r>
            <a:endParaRPr lang="ja-JP" altLang="en-US" sz="2800" dirty="0"/>
          </a:p>
        </p:txBody>
      </p:sp>
      <p:sp>
        <p:nvSpPr>
          <p:cNvPr id="8" name="テキスト ボックス 7"/>
          <p:cNvSpPr txBox="1"/>
          <p:nvPr/>
        </p:nvSpPr>
        <p:spPr>
          <a:xfrm>
            <a:off x="576943" y="4585319"/>
            <a:ext cx="6522940" cy="1200329"/>
          </a:xfrm>
          <a:prstGeom prst="rect">
            <a:avLst/>
          </a:prstGeom>
          <a:noFill/>
        </p:spPr>
        <p:txBody>
          <a:bodyPr wrap="none" rtlCol="0">
            <a:spAutoFit/>
          </a:bodyPr>
          <a:lstStyle/>
          <a:p>
            <a:r>
              <a:rPr kumimoji="1" lang="ja-JP" altLang="en-US" sz="2400" dirty="0" smtClean="0">
                <a:latin typeface="+mn-ea"/>
              </a:rPr>
              <a:t>誰でも自由にカスタマイズできます。</a:t>
            </a:r>
            <a:endParaRPr kumimoji="1" lang="en-US" altLang="ja-JP" sz="2400" dirty="0" smtClean="0">
              <a:latin typeface="+mn-ea"/>
            </a:endParaRPr>
          </a:p>
          <a:p>
            <a:r>
              <a:rPr kumimoji="1" lang="ja-JP" altLang="en-US" sz="2400" dirty="0" smtClean="0">
                <a:latin typeface="+mn-ea"/>
              </a:rPr>
              <a:t>誰でも自由にフォークできます。</a:t>
            </a:r>
            <a:endParaRPr kumimoji="1" lang="en-US" altLang="ja-JP" sz="2400" dirty="0" smtClean="0">
              <a:latin typeface="+mn-ea"/>
            </a:endParaRPr>
          </a:p>
          <a:p>
            <a:r>
              <a:rPr kumimoji="1" lang="ja-JP" altLang="en-US" sz="2400" dirty="0" smtClean="0">
                <a:latin typeface="+mn-ea"/>
              </a:rPr>
              <a:t>拡張機能を公開するかどうかを自由に選べます。</a:t>
            </a:r>
            <a:endParaRPr kumimoji="1" lang="ja-JP" altLang="en-US" sz="2400" dirty="0">
              <a:latin typeface="+mn-ea"/>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485" y="1259024"/>
            <a:ext cx="10058400" cy="2992150"/>
          </a:xfrm>
          <a:prstGeom prst="rect">
            <a:avLst/>
          </a:prstGeom>
        </p:spPr>
      </p:pic>
    </p:spTree>
    <p:extLst>
      <p:ext uri="{BB962C8B-B14F-4D97-AF65-F5344CB8AC3E}">
        <p14:creationId xmlns:p14="http://schemas.microsoft.com/office/powerpoint/2010/main" val="659520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4859022" cy="523220"/>
          </a:xfrm>
          <a:prstGeom prst="rect">
            <a:avLst/>
          </a:prstGeom>
        </p:spPr>
        <p:txBody>
          <a:bodyPr wrap="none">
            <a:spAutoFit/>
          </a:bodyPr>
          <a:lstStyle/>
          <a:p>
            <a:r>
              <a:rPr lang="en-US" altLang="ja-JP" sz="2800" dirty="0" smtClean="0">
                <a:latin typeface="HGP創英角ｺﾞｼｯｸUB" panose="020B0900000000000000" pitchFamily="50" charset="-128"/>
                <a:ea typeface="HGP創英角ｺﾞｼｯｸUB" panose="020B0900000000000000" pitchFamily="50" charset="-128"/>
              </a:rPr>
              <a:t>Web</a:t>
            </a:r>
            <a:r>
              <a:rPr lang="ja-JP" altLang="en-US" sz="2800" dirty="0" smtClean="0">
                <a:latin typeface="HGP創英角ｺﾞｼｯｸUB" panose="020B0900000000000000" pitchFamily="50" charset="-128"/>
                <a:ea typeface="HGP創英角ｺﾞｼｯｸUB" panose="020B0900000000000000" pitchFamily="50" charset="-128"/>
              </a:rPr>
              <a:t>アプリ開発</a:t>
            </a:r>
            <a:r>
              <a:rPr lang="ja-JP" altLang="en-US" sz="2800" dirty="0">
                <a:latin typeface="HGP創英角ｺﾞｼｯｸUB" panose="020B0900000000000000" pitchFamily="50" charset="-128"/>
                <a:ea typeface="HGP創英角ｺﾞｼｯｸUB" panose="020B0900000000000000" pitchFamily="50" charset="-128"/>
              </a:rPr>
              <a:t>プラットフォーム</a:t>
            </a:r>
            <a:endParaRPr lang="ja-JP" altLang="en-US" sz="2800" dirty="0"/>
          </a:p>
        </p:txBody>
      </p:sp>
      <p:sp>
        <p:nvSpPr>
          <p:cNvPr id="8" name="テキスト ボックス 7"/>
          <p:cNvSpPr txBox="1"/>
          <p:nvPr/>
        </p:nvSpPr>
        <p:spPr>
          <a:xfrm>
            <a:off x="546502" y="4819806"/>
            <a:ext cx="10866565" cy="1200329"/>
          </a:xfrm>
          <a:prstGeom prst="rect">
            <a:avLst/>
          </a:prstGeom>
          <a:noFill/>
        </p:spPr>
        <p:txBody>
          <a:bodyPr wrap="square" rtlCol="0">
            <a:spAutoFit/>
          </a:bodyPr>
          <a:lstStyle/>
          <a:p>
            <a:r>
              <a:rPr lang="ja-JP" altLang="en-US" sz="2400" dirty="0" smtClean="0">
                <a:latin typeface="+mn-ea"/>
              </a:rPr>
              <a:t>コアの設計は汎用</a:t>
            </a:r>
            <a:r>
              <a:rPr lang="ja-JP" altLang="en-US" sz="2400" dirty="0">
                <a:latin typeface="+mn-ea"/>
              </a:rPr>
              <a:t>的</a:t>
            </a:r>
            <a:r>
              <a:rPr lang="ja-JP" altLang="en-US" sz="2400" dirty="0" smtClean="0">
                <a:latin typeface="+mn-ea"/>
              </a:rPr>
              <a:t>になっており、</a:t>
            </a:r>
            <a:r>
              <a:rPr lang="ja-JP" altLang="en-US" sz="2400" dirty="0">
                <a:latin typeface="+mn-ea"/>
              </a:rPr>
              <a:t>Ｗｅｂアプリ開発</a:t>
            </a:r>
            <a:r>
              <a:rPr lang="ja-JP" altLang="en-US" sz="2400" dirty="0" smtClean="0">
                <a:latin typeface="+mn-ea"/>
              </a:rPr>
              <a:t>プラットフォームと</a:t>
            </a:r>
            <a:r>
              <a:rPr lang="ja-JP" altLang="en-US" sz="2400" dirty="0">
                <a:latin typeface="+mn-ea"/>
              </a:rPr>
              <a:t>して利用できます。</a:t>
            </a:r>
            <a:endParaRPr lang="en-US" altLang="ja-JP" sz="2400" dirty="0">
              <a:latin typeface="+mn-ea"/>
            </a:endParaRPr>
          </a:p>
          <a:p>
            <a:r>
              <a:rPr lang="ja-JP" altLang="en-US" sz="2400" dirty="0" smtClean="0">
                <a:latin typeface="+mn-ea"/>
              </a:rPr>
              <a:t>グループウェア、</a:t>
            </a:r>
            <a:r>
              <a:rPr lang="en-US" altLang="ja-JP" sz="2400" dirty="0" smtClean="0">
                <a:latin typeface="+mn-ea"/>
              </a:rPr>
              <a:t>SNS</a:t>
            </a:r>
            <a:r>
              <a:rPr lang="ja-JP" altLang="en-US" sz="2400" dirty="0" err="1" smtClean="0">
                <a:latin typeface="+mn-ea"/>
              </a:rPr>
              <a:t>、</a:t>
            </a:r>
            <a:r>
              <a:rPr lang="ja-JP" altLang="en-US" sz="2400" dirty="0" smtClean="0">
                <a:latin typeface="+mn-ea"/>
              </a:rPr>
              <a:t>受託案件などの様々なアプリケーションの開発ができます。</a:t>
            </a:r>
            <a:endParaRPr kumimoji="1" lang="en-US" altLang="ja-JP" sz="2400" dirty="0">
              <a:latin typeface="+mn-ea"/>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938" y="965301"/>
            <a:ext cx="10058400" cy="3655552"/>
          </a:xfrm>
          <a:prstGeom prst="rect">
            <a:avLst/>
          </a:prstGeom>
        </p:spPr>
      </p:pic>
    </p:spTree>
    <p:extLst>
      <p:ext uri="{BB962C8B-B14F-4D97-AF65-F5344CB8AC3E}">
        <p14:creationId xmlns:p14="http://schemas.microsoft.com/office/powerpoint/2010/main" val="1703744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3031599"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モデルアドオン設計</a:t>
            </a:r>
            <a:endParaRPr lang="ja-JP" altLang="en-US" sz="2800" dirty="0"/>
          </a:p>
        </p:txBody>
      </p:sp>
      <p:sp>
        <p:nvSpPr>
          <p:cNvPr id="8" name="テキスト ボックス 7"/>
          <p:cNvSpPr txBox="1"/>
          <p:nvPr/>
        </p:nvSpPr>
        <p:spPr>
          <a:xfrm>
            <a:off x="6449225" y="1037527"/>
            <a:ext cx="5707012" cy="4154984"/>
          </a:xfrm>
          <a:prstGeom prst="rect">
            <a:avLst/>
          </a:prstGeom>
          <a:noFill/>
        </p:spPr>
        <p:txBody>
          <a:bodyPr wrap="none" rtlCol="0">
            <a:spAutoFit/>
          </a:bodyPr>
          <a:lstStyle/>
          <a:p>
            <a:r>
              <a:rPr lang="ja-JP" altLang="en-US" sz="2400" dirty="0" smtClean="0">
                <a:latin typeface="+mn-ea"/>
              </a:rPr>
              <a:t>下記をカプセル化して任意のコレクションに</a:t>
            </a:r>
            <a:endParaRPr lang="en-US" altLang="ja-JP" sz="2400" dirty="0" smtClean="0">
              <a:latin typeface="+mn-ea"/>
            </a:endParaRPr>
          </a:p>
          <a:p>
            <a:r>
              <a:rPr lang="ja-JP" altLang="en-US" sz="2400" dirty="0" smtClean="0">
                <a:latin typeface="+mn-ea"/>
              </a:rPr>
              <a:t>取り付けられます。</a:t>
            </a:r>
            <a:endParaRPr lang="en-US" altLang="ja-JP" sz="2400" dirty="0">
              <a:latin typeface="+mn-ea"/>
            </a:endParaRPr>
          </a:p>
          <a:p>
            <a:endParaRPr lang="en-US" altLang="ja-JP" sz="2400" dirty="0" smtClean="0">
              <a:latin typeface="+mn-ea"/>
            </a:endParaRPr>
          </a:p>
          <a:p>
            <a:r>
              <a:rPr lang="ja-JP" altLang="en-US" sz="2400" dirty="0" smtClean="0">
                <a:latin typeface="+mn-ea"/>
              </a:rPr>
              <a:t>・</a:t>
            </a:r>
            <a:r>
              <a:rPr lang="en-US" altLang="ja-JP" sz="2400" dirty="0" smtClean="0">
                <a:latin typeface="+mn-ea"/>
              </a:rPr>
              <a:t>DB</a:t>
            </a:r>
            <a:r>
              <a:rPr lang="ja-JP" altLang="en-US" sz="2400" dirty="0">
                <a:latin typeface="+mn-ea"/>
              </a:rPr>
              <a:t>の</a:t>
            </a:r>
            <a:r>
              <a:rPr lang="ja-JP" altLang="en-US" sz="2400" dirty="0" smtClean="0">
                <a:latin typeface="+mn-ea"/>
              </a:rPr>
              <a:t>フィールド</a:t>
            </a:r>
            <a:endParaRPr lang="en-US" altLang="ja-JP" sz="2400" dirty="0" smtClean="0">
              <a:latin typeface="+mn-ea"/>
            </a:endParaRPr>
          </a:p>
          <a:p>
            <a:r>
              <a:rPr lang="ja-JP" altLang="en-US" sz="2400" dirty="0" smtClean="0">
                <a:latin typeface="+mn-ea"/>
              </a:rPr>
              <a:t>・データ</a:t>
            </a:r>
            <a:r>
              <a:rPr lang="ja-JP" altLang="en-US" sz="2400" dirty="0">
                <a:latin typeface="+mn-ea"/>
              </a:rPr>
              <a:t>検証や保存</a:t>
            </a:r>
            <a:r>
              <a:rPr lang="ja-JP" altLang="en-US" sz="2400" dirty="0" smtClean="0">
                <a:latin typeface="+mn-ea"/>
              </a:rPr>
              <a:t>ロジック</a:t>
            </a:r>
            <a:endParaRPr lang="en-US" altLang="ja-JP" sz="2400" dirty="0" smtClean="0">
              <a:latin typeface="+mn-ea"/>
            </a:endParaRPr>
          </a:p>
          <a:p>
            <a:r>
              <a:rPr lang="ja-JP" altLang="en-US" sz="2400" dirty="0" smtClean="0">
                <a:latin typeface="+mn-ea"/>
              </a:rPr>
              <a:t>・編集画面</a:t>
            </a:r>
            <a:endParaRPr lang="en-US" altLang="ja-JP" sz="2400" dirty="0" smtClean="0">
              <a:latin typeface="+mn-ea"/>
            </a:endParaRPr>
          </a:p>
          <a:p>
            <a:r>
              <a:rPr lang="ja-JP" altLang="en-US" sz="2400" dirty="0" smtClean="0">
                <a:latin typeface="+mn-ea"/>
              </a:rPr>
              <a:t>・詳細画面</a:t>
            </a:r>
            <a:endParaRPr lang="en-US" altLang="ja-JP" sz="2400" dirty="0" smtClean="0">
              <a:latin typeface="+mn-ea"/>
            </a:endParaRPr>
          </a:p>
          <a:p>
            <a:endParaRPr kumimoji="1" lang="en-US" altLang="ja-JP" sz="2400" dirty="0">
              <a:latin typeface="+mn-ea"/>
            </a:endParaRPr>
          </a:p>
          <a:p>
            <a:r>
              <a:rPr lang="ja-JP" altLang="en-US" sz="2400" dirty="0" smtClean="0">
                <a:latin typeface="+mn-ea"/>
              </a:rPr>
              <a:t>アドオンをうまく使うことで、モジュールの</a:t>
            </a:r>
            <a:endParaRPr lang="en-US" altLang="ja-JP" sz="2400" dirty="0" smtClean="0">
              <a:latin typeface="+mn-ea"/>
            </a:endParaRPr>
          </a:p>
          <a:p>
            <a:r>
              <a:rPr lang="ja-JP" altLang="en-US" sz="2400" dirty="0" smtClean="0">
                <a:latin typeface="+mn-ea"/>
              </a:rPr>
              <a:t>肥大化を抑えられます。</a:t>
            </a:r>
            <a:endParaRPr lang="en-US" altLang="ja-JP" sz="2400" dirty="0" smtClean="0">
              <a:latin typeface="+mn-ea"/>
            </a:endParaRPr>
          </a:p>
          <a:p>
            <a:r>
              <a:rPr lang="ja-JP" altLang="en-US" sz="2400" dirty="0">
                <a:latin typeface="+mn-ea"/>
              </a:rPr>
              <a:t>結果</a:t>
            </a:r>
            <a:r>
              <a:rPr lang="ja-JP" altLang="en-US" sz="2400" dirty="0" smtClean="0">
                <a:latin typeface="+mn-ea"/>
              </a:rPr>
              <a:t>、ソース管理が非常に楽になります。</a:t>
            </a:r>
            <a:endParaRPr kumimoji="1" lang="en-US" altLang="ja-JP" sz="2400" dirty="0" smtClean="0">
              <a:latin typeface="+mn-ea"/>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72" y="1139127"/>
            <a:ext cx="5715000" cy="4762500"/>
          </a:xfrm>
          <a:prstGeom prst="rect">
            <a:avLst/>
          </a:prstGeom>
        </p:spPr>
      </p:pic>
    </p:spTree>
    <p:extLst>
      <p:ext uri="{BB962C8B-B14F-4D97-AF65-F5344CB8AC3E}">
        <p14:creationId xmlns:p14="http://schemas.microsoft.com/office/powerpoint/2010/main" val="2130571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53" y="6309689"/>
            <a:ext cx="2604538" cy="488351"/>
          </a:xfrm>
          <a:prstGeom prst="rect">
            <a:avLst/>
          </a:prstGeom>
        </p:spPr>
      </p:pic>
      <p:cxnSp>
        <p:nvCxnSpPr>
          <p:cNvPr id="6" name="直線コネクタ 5"/>
          <p:cNvCxnSpPr/>
          <p:nvPr/>
        </p:nvCxnSpPr>
        <p:spPr>
          <a:xfrm>
            <a:off x="0" y="6235905"/>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5498" y="804848"/>
            <a:ext cx="12192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9416" y="166282"/>
            <a:ext cx="3560590" cy="523220"/>
          </a:xfrm>
          <a:prstGeom prst="rect">
            <a:avLst/>
          </a:prstGeom>
        </p:spPr>
        <p:txBody>
          <a:bodyPr wrap="none">
            <a:spAutoFit/>
          </a:bodyPr>
          <a:lstStyle/>
          <a:p>
            <a:r>
              <a:rPr lang="ja-JP" altLang="en-US" sz="2800" dirty="0" smtClean="0">
                <a:latin typeface="HGP創英角ｺﾞｼｯｸUB" panose="020B0900000000000000" pitchFamily="50" charset="-128"/>
                <a:ea typeface="HGP創英角ｺﾞｼｯｸUB" panose="020B0900000000000000" pitchFamily="50" charset="-128"/>
              </a:rPr>
              <a:t>「シラサギ」の動作</a:t>
            </a:r>
            <a:r>
              <a:rPr lang="ja-JP" altLang="en-US" sz="2800" dirty="0">
                <a:latin typeface="HGP創英角ｺﾞｼｯｸUB" panose="020B0900000000000000" pitchFamily="50" charset="-128"/>
                <a:ea typeface="HGP創英角ｺﾞｼｯｸUB" panose="020B0900000000000000" pitchFamily="50" charset="-128"/>
              </a:rPr>
              <a:t>環境</a:t>
            </a:r>
          </a:p>
        </p:txBody>
      </p:sp>
      <p:graphicFrame>
        <p:nvGraphicFramePr>
          <p:cNvPr id="9" name="表 8"/>
          <p:cNvGraphicFramePr>
            <a:graphicFrameLocks noGrp="1"/>
          </p:cNvGraphicFramePr>
          <p:nvPr>
            <p:extLst/>
          </p:nvPr>
        </p:nvGraphicFramePr>
        <p:xfrm>
          <a:off x="281195" y="1628108"/>
          <a:ext cx="11031858" cy="4327560"/>
        </p:xfrm>
        <a:graphic>
          <a:graphicData uri="http://schemas.openxmlformats.org/drawingml/2006/table">
            <a:tbl>
              <a:tblPr firstRow="1" bandRow="1">
                <a:tableStyleId>{21E4AEA4-8DFA-4A89-87EB-49C32662AFE0}</a:tableStyleId>
              </a:tblPr>
              <a:tblGrid>
                <a:gridCol w="3631238"/>
                <a:gridCol w="7400620"/>
              </a:tblGrid>
              <a:tr h="627768">
                <a:tc>
                  <a:txBody>
                    <a:bodyPr/>
                    <a:lstStyle/>
                    <a:p>
                      <a:r>
                        <a:rPr kumimoji="1" lang="ja-JP" altLang="en-US" sz="2400" dirty="0" smtClean="0">
                          <a:latin typeface="+mn-ea"/>
                          <a:ea typeface="+mn-ea"/>
                        </a:rPr>
                        <a:t>対象</a:t>
                      </a:r>
                      <a:endParaRPr kumimoji="1" lang="ja-JP" altLang="en-US" sz="2400" dirty="0">
                        <a:latin typeface="+mn-ea"/>
                        <a:ea typeface="+mn-ea"/>
                      </a:endParaRPr>
                    </a:p>
                  </a:txBody>
                  <a:tcPr anchor="ctr"/>
                </a:tc>
                <a:tc>
                  <a:txBody>
                    <a:bodyPr/>
                    <a:lstStyle/>
                    <a:p>
                      <a:r>
                        <a:rPr kumimoji="1" lang="ja-JP" altLang="en-US" sz="2400" dirty="0" smtClean="0">
                          <a:latin typeface="+mn-ea"/>
                          <a:ea typeface="+mn-ea"/>
                        </a:rPr>
                        <a:t>バージョンなど</a:t>
                      </a:r>
                      <a:endParaRPr kumimoji="1" lang="ja-JP" altLang="en-US" sz="2400" dirty="0">
                        <a:latin typeface="+mn-ea"/>
                        <a:ea typeface="+mn-ea"/>
                      </a:endParaRPr>
                    </a:p>
                  </a:txBody>
                  <a:tcPr anchor="ctr"/>
                </a:tc>
              </a:tr>
              <a:tr h="627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latin typeface="+mn-ea"/>
                          <a:ea typeface="+mn-ea"/>
                        </a:rPr>
                        <a:t>OS</a:t>
                      </a:r>
                      <a:endParaRPr kumimoji="1" lang="ja-JP" altLang="en-US" sz="2400"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latin typeface="+mn-ea"/>
                          <a:ea typeface="+mn-ea"/>
                        </a:rPr>
                        <a:t>CentOS 6,7 64bit</a:t>
                      </a:r>
                      <a:r>
                        <a:rPr lang="ja-JP" altLang="en-US" sz="2400" dirty="0" smtClean="0">
                          <a:latin typeface="+mn-ea"/>
                          <a:ea typeface="+mn-ea"/>
                        </a:rPr>
                        <a:t>　</a:t>
                      </a:r>
                      <a:r>
                        <a:rPr lang="en-US" altLang="ja-JP" sz="2400" dirty="0" smtClean="0">
                          <a:latin typeface="+mn-ea"/>
                          <a:ea typeface="+mn-ea"/>
                        </a:rPr>
                        <a:t>or</a:t>
                      </a:r>
                      <a:r>
                        <a:rPr lang="ja-JP" altLang="en-US" sz="2400" dirty="0" smtClean="0">
                          <a:latin typeface="+mn-ea"/>
                          <a:ea typeface="+mn-ea"/>
                        </a:rPr>
                        <a:t>　</a:t>
                      </a:r>
                      <a:r>
                        <a:rPr lang="en-US" altLang="ja-JP" sz="2400" dirty="0" smtClean="0">
                          <a:latin typeface="+mn-ea"/>
                          <a:ea typeface="+mn-ea"/>
                        </a:rPr>
                        <a:t>Ubuntu</a:t>
                      </a:r>
                      <a:r>
                        <a:rPr lang="en-US" altLang="ja-JP" sz="2400" baseline="0" dirty="0" smtClean="0">
                          <a:latin typeface="+mn-ea"/>
                          <a:ea typeface="+mn-ea"/>
                        </a:rPr>
                        <a:t> Server 14.04LTS</a:t>
                      </a:r>
                      <a:endParaRPr kumimoji="1" lang="ja-JP" altLang="en-US" sz="2400" dirty="0">
                        <a:latin typeface="+mn-ea"/>
                        <a:ea typeface="+mn-ea"/>
                      </a:endParaRPr>
                    </a:p>
                  </a:txBody>
                  <a:tcPr anchor="ctr"/>
                </a:tc>
              </a:tr>
              <a:tr h="627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latin typeface="+mn-ea"/>
                          <a:ea typeface="+mn-ea"/>
                        </a:rPr>
                        <a:t>Web</a:t>
                      </a:r>
                      <a:r>
                        <a:rPr lang="ja-JP" altLang="en-US" sz="2400" dirty="0" smtClean="0">
                          <a:latin typeface="+mn-ea"/>
                          <a:ea typeface="+mn-ea"/>
                        </a:rPr>
                        <a:t>サーバ</a:t>
                      </a:r>
                      <a:endParaRPr lang="en-US" altLang="ja-JP" sz="24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latin typeface="+mn-ea"/>
                          <a:ea typeface="+mn-ea"/>
                        </a:rPr>
                        <a:t>アプリケーションサーバ</a:t>
                      </a:r>
                      <a:endParaRPr kumimoji="1" lang="ja-JP" altLang="en-US" sz="2400"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dirty="0" err="1" smtClean="0">
                          <a:latin typeface="+mn-ea"/>
                          <a:ea typeface="+mn-ea"/>
                        </a:rPr>
                        <a:t>nginx</a:t>
                      </a:r>
                      <a:r>
                        <a:rPr lang="en-US" altLang="ja-JP" sz="2400" dirty="0" smtClean="0">
                          <a:latin typeface="+mn-ea"/>
                          <a:ea typeface="+mn-ea"/>
                        </a:rPr>
                        <a:t> or Apache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latin typeface="+mn-ea"/>
                          <a:ea typeface="+mn-ea"/>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latin typeface="+mn-ea"/>
                          <a:ea typeface="+mn-ea"/>
                        </a:rPr>
                        <a:t>Unicorn</a:t>
                      </a:r>
                      <a:endParaRPr kumimoji="1" lang="ja-JP" altLang="en-US" sz="2400" dirty="0">
                        <a:latin typeface="+mn-ea"/>
                        <a:ea typeface="+mn-ea"/>
                      </a:endParaRPr>
                    </a:p>
                  </a:txBody>
                  <a:tcPr anchor="ctr"/>
                </a:tc>
              </a:tr>
              <a:tr h="627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latin typeface="+mn-ea"/>
                          <a:ea typeface="+mn-ea"/>
                        </a:rPr>
                        <a:t>DB</a:t>
                      </a:r>
                      <a:r>
                        <a:rPr lang="ja-JP" altLang="en-US" sz="2400" dirty="0" smtClean="0">
                          <a:latin typeface="+mn-ea"/>
                          <a:ea typeface="+mn-ea"/>
                        </a:rPr>
                        <a:t>システム</a:t>
                      </a:r>
                      <a:endParaRPr kumimoji="1" lang="ja-JP" altLang="en-US" sz="2400"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latin typeface="+mn-ea"/>
                          <a:ea typeface="+mn-ea"/>
                        </a:rPr>
                        <a:t>MongoDB 3.0</a:t>
                      </a:r>
                      <a:r>
                        <a:rPr lang="ja-JP" altLang="en-US" sz="2400" dirty="0" smtClean="0">
                          <a:latin typeface="+mn-ea"/>
                          <a:ea typeface="+mn-ea"/>
                        </a:rPr>
                        <a:t>　</a:t>
                      </a:r>
                      <a:endParaRPr kumimoji="1" lang="ja-JP" altLang="en-US" sz="2400" dirty="0">
                        <a:latin typeface="+mn-ea"/>
                        <a:ea typeface="+mn-ea"/>
                      </a:endParaRPr>
                    </a:p>
                  </a:txBody>
                  <a:tcPr anchor="ctr"/>
                </a:tc>
              </a:tr>
              <a:tr h="627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latin typeface="+mn-ea"/>
                          <a:ea typeface="+mn-ea"/>
                        </a:rPr>
                        <a:t>Ruby</a:t>
                      </a:r>
                      <a:endParaRPr kumimoji="1" lang="ja-JP" altLang="en-US" sz="2400"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latin typeface="+mn-ea"/>
                          <a:ea typeface="+mn-ea"/>
                        </a:rPr>
                        <a:t>2.2.2</a:t>
                      </a:r>
                      <a:endParaRPr kumimoji="1" lang="ja-JP" altLang="en-US" sz="2400" dirty="0">
                        <a:latin typeface="+mn-ea"/>
                        <a:ea typeface="+mn-ea"/>
                      </a:endParaRPr>
                    </a:p>
                  </a:txBody>
                  <a:tcPr anchor="ctr"/>
                </a:tc>
              </a:tr>
              <a:tr h="627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latin typeface="+mn-ea"/>
                          <a:ea typeface="+mn-ea"/>
                        </a:rPr>
                        <a:t>Ruby on Rails</a:t>
                      </a:r>
                      <a:endParaRPr kumimoji="1" lang="ja-JP" altLang="en-US" sz="2400"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400" dirty="0" smtClean="0">
                          <a:latin typeface="+mn-ea"/>
                          <a:ea typeface="+mn-ea"/>
                        </a:rPr>
                        <a:t>4.2.3</a:t>
                      </a:r>
                      <a:endParaRPr kumimoji="1" lang="ja-JP" altLang="en-US" sz="2400" dirty="0">
                        <a:latin typeface="+mn-ea"/>
                        <a:ea typeface="+mn-ea"/>
                      </a:endParaRPr>
                    </a:p>
                  </a:txBody>
                  <a:tcPr anchor="ctr"/>
                </a:tc>
              </a:tr>
            </a:tbl>
          </a:graphicData>
        </a:graphic>
      </p:graphicFrame>
      <p:sp>
        <p:nvSpPr>
          <p:cNvPr id="2" name="テキスト ボックス 1"/>
          <p:cNvSpPr txBox="1"/>
          <p:nvPr/>
        </p:nvSpPr>
        <p:spPr>
          <a:xfrm>
            <a:off x="169396" y="1003313"/>
            <a:ext cx="5533887" cy="461665"/>
          </a:xfrm>
          <a:prstGeom prst="rect">
            <a:avLst/>
          </a:prstGeom>
          <a:noFill/>
        </p:spPr>
        <p:txBody>
          <a:bodyPr wrap="none" rtlCol="0">
            <a:spAutoFit/>
          </a:bodyPr>
          <a:lstStyle/>
          <a:p>
            <a:r>
              <a:rPr lang="ja-JP" altLang="en-US" sz="2400" dirty="0" smtClean="0"/>
              <a:t>常に最新のバージョンに適用しています。</a:t>
            </a:r>
            <a:endParaRPr kumimoji="1" lang="ja-JP" altLang="en-US" sz="2400" dirty="0"/>
          </a:p>
        </p:txBody>
      </p:sp>
    </p:spTree>
    <p:extLst>
      <p:ext uri="{BB962C8B-B14F-4D97-AF65-F5344CB8AC3E}">
        <p14:creationId xmlns:p14="http://schemas.microsoft.com/office/powerpoint/2010/main" val="2172951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3785</TotalTime>
  <Words>2305</Words>
  <Application>Microsoft Office PowerPoint</Application>
  <PresentationFormat>ユーザー設定</PresentationFormat>
  <Paragraphs>330</Paragraphs>
  <Slides>42</Slides>
  <Notes>2</Notes>
  <HiddenSlides>0</HiddenSlides>
  <MMClips>0</MMClips>
  <ScaleCrop>false</ScaleCrop>
  <HeadingPairs>
    <vt:vector size="4" baseType="variant">
      <vt:variant>
        <vt:lpstr>テーマ</vt:lpstr>
      </vt:variant>
      <vt:variant>
        <vt:i4>1</vt:i4>
      </vt:variant>
      <vt:variant>
        <vt:lpstr>スライド タイトル</vt:lpstr>
      </vt:variant>
      <vt:variant>
        <vt:i4>42</vt:i4>
      </vt:variant>
    </vt:vector>
  </HeadingPairs>
  <TitlesOfParts>
    <vt:vector size="43"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nnohara</dc:creator>
  <cp:lastModifiedBy>nakano</cp:lastModifiedBy>
  <cp:revision>222</cp:revision>
  <dcterms:created xsi:type="dcterms:W3CDTF">2014-02-26T06:16:17Z</dcterms:created>
  <dcterms:modified xsi:type="dcterms:W3CDTF">2015-11-11T01:42:54Z</dcterms:modified>
</cp:coreProperties>
</file>